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256" r:id="rId2"/>
    <p:sldId id="259" r:id="rId3"/>
    <p:sldId id="273" r:id="rId4"/>
    <p:sldId id="274" r:id="rId5"/>
    <p:sldId id="271" r:id="rId6"/>
    <p:sldId id="260" r:id="rId7"/>
    <p:sldId id="257" r:id="rId8"/>
    <p:sldId id="261" r:id="rId9"/>
    <p:sldId id="262" r:id="rId10"/>
    <p:sldId id="263" r:id="rId11"/>
    <p:sldId id="264" r:id="rId12"/>
    <p:sldId id="265" r:id="rId13"/>
    <p:sldId id="266" r:id="rId14"/>
    <p:sldId id="272" r:id="rId15"/>
    <p:sldId id="267" r:id="rId16"/>
    <p:sldId id="268" r:id="rId17"/>
    <p:sldId id="269" r:id="rId18"/>
    <p:sldId id="275" r:id="rId19"/>
  </p:sldIdLst>
  <p:sldSz cx="9601200" cy="7315200"/>
  <p:notesSz cx="7010400" cy="9296400"/>
  <p:defaultTextStyle>
    <a:defPPr>
      <a:defRPr lang="en-US"/>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789D03"/>
    <a:srgbClr val="669900"/>
    <a:srgbClr val="99CC00"/>
    <a:srgbClr val="777777"/>
    <a:srgbClr val="FF3300"/>
    <a:srgbClr val="F8F8F8"/>
    <a:srgbClr val="EAEAE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7" autoAdjust="0"/>
    <p:restoredTop sz="99878" autoAdjust="0"/>
  </p:normalViewPr>
  <p:slideViewPr>
    <p:cSldViewPr snapToGrid="0">
      <p:cViewPr varScale="1">
        <p:scale>
          <a:sx n="70" d="100"/>
          <a:sy n="70" d="100"/>
        </p:scale>
        <p:origin x="1572" y="66"/>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vyw\AppData\Local\Microsoft\Windows\Temporary%20Internet%20Files\Content.Outlook\IFF7KGK5\BEP%20BPTW%20Graph%20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vyw\AppData\Local\Microsoft\Windows\Temporary%20Internet%20Files\Content.Outlook\IFF7KGK5\BEP%20BPTW%20Graph%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Sheet1!$D$7</c:f>
              <c:strCache>
                <c:ptCount val="1"/>
                <c:pt idx="0">
                  <c:v>Ranking</c:v>
                </c:pt>
              </c:strCache>
            </c:strRef>
          </c:tx>
          <c:spPr>
            <a:ln>
              <a:solidFill>
                <a:srgbClr val="00B050"/>
              </a:solidFill>
            </a:ln>
          </c:spPr>
          <c:marker>
            <c:spPr>
              <a:ln>
                <a:solidFill>
                  <a:srgbClr val="00B050"/>
                </a:solidFill>
              </a:ln>
            </c:spPr>
          </c:marker>
          <c:cat>
            <c:numRef>
              <c:f>Sheet1!$G$3:$L$3</c:f>
              <c:numCache>
                <c:formatCode>General</c:formatCode>
                <c:ptCount val="6"/>
                <c:pt idx="0">
                  <c:v>2007</c:v>
                </c:pt>
                <c:pt idx="1">
                  <c:v>2009</c:v>
                </c:pt>
                <c:pt idx="2">
                  <c:v>2010</c:v>
                </c:pt>
                <c:pt idx="3">
                  <c:v>2011</c:v>
                </c:pt>
                <c:pt idx="4">
                  <c:v>2012</c:v>
                </c:pt>
                <c:pt idx="5">
                  <c:v>2013</c:v>
                </c:pt>
              </c:numCache>
            </c:numRef>
          </c:cat>
          <c:val>
            <c:numRef>
              <c:f>Sheet1!$G$7:$L$7</c:f>
              <c:numCache>
                <c:formatCode>General</c:formatCode>
                <c:ptCount val="6"/>
                <c:pt idx="0">
                  <c:v>151</c:v>
                </c:pt>
                <c:pt idx="1">
                  <c:v>198</c:v>
                </c:pt>
                <c:pt idx="2">
                  <c:v>219</c:v>
                </c:pt>
                <c:pt idx="3">
                  <c:v>174</c:v>
                </c:pt>
                <c:pt idx="4">
                  <c:v>178</c:v>
                </c:pt>
                <c:pt idx="5">
                  <c:v>47</c:v>
                </c:pt>
              </c:numCache>
            </c:numRef>
          </c:val>
          <c:smooth val="0"/>
        </c:ser>
        <c:dLbls>
          <c:showLegendKey val="0"/>
          <c:showVal val="0"/>
          <c:showCatName val="0"/>
          <c:showSerName val="0"/>
          <c:showPercent val="0"/>
          <c:showBubbleSize val="0"/>
        </c:dLbls>
        <c:marker val="1"/>
        <c:smooth val="0"/>
        <c:axId val="308439872"/>
        <c:axId val="308440264"/>
      </c:lineChart>
      <c:catAx>
        <c:axId val="308439872"/>
        <c:scaling>
          <c:orientation val="minMax"/>
        </c:scaling>
        <c:delete val="0"/>
        <c:axPos val="t"/>
        <c:numFmt formatCode="General" sourceLinked="1"/>
        <c:majorTickMark val="none"/>
        <c:minorTickMark val="none"/>
        <c:tickLblPos val="nextTo"/>
        <c:crossAx val="308440264"/>
        <c:crosses val="autoZero"/>
        <c:auto val="1"/>
        <c:lblAlgn val="ctr"/>
        <c:lblOffset val="100"/>
        <c:noMultiLvlLbl val="0"/>
      </c:catAx>
      <c:valAx>
        <c:axId val="308440264"/>
        <c:scaling>
          <c:orientation val="maxMin"/>
          <c:max val="225"/>
          <c:min val="0"/>
        </c:scaling>
        <c:delete val="0"/>
        <c:axPos val="l"/>
        <c:majorGridlines/>
        <c:numFmt formatCode="General" sourceLinked="1"/>
        <c:majorTickMark val="none"/>
        <c:minorTickMark val="none"/>
        <c:tickLblPos val="nextTo"/>
        <c:crossAx val="308439872"/>
        <c:crosses val="autoZero"/>
        <c:crossBetween val="between"/>
      </c:valAx>
      <c:dTable>
        <c:showHorzBorder val="1"/>
        <c:showVertBorder val="1"/>
        <c:showOutline val="1"/>
        <c:showKeys val="1"/>
      </c:dTable>
      <c:spPr>
        <a:ln>
          <a:solidFill>
            <a:sysClr val="windowText" lastClr="000000"/>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Sheet1!$D$5</c:f>
              <c:strCache>
                <c:ptCount val="1"/>
                <c:pt idx="0">
                  <c:v>Index Score</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Sheet1!$E$3:$L$3</c:f>
              <c:numCache>
                <c:formatCode>General</c:formatCode>
                <c:ptCount val="8"/>
                <c:pt idx="0">
                  <c:v>2003</c:v>
                </c:pt>
                <c:pt idx="1">
                  <c:v>2005</c:v>
                </c:pt>
                <c:pt idx="2">
                  <c:v>2007</c:v>
                </c:pt>
                <c:pt idx="3">
                  <c:v>2009</c:v>
                </c:pt>
                <c:pt idx="4">
                  <c:v>2010</c:v>
                </c:pt>
                <c:pt idx="5">
                  <c:v>2011</c:v>
                </c:pt>
                <c:pt idx="6">
                  <c:v>2012</c:v>
                </c:pt>
                <c:pt idx="7">
                  <c:v>2013</c:v>
                </c:pt>
              </c:numCache>
            </c:numRef>
          </c:cat>
          <c:val>
            <c:numRef>
              <c:f>Sheet1!$E$5:$L$5</c:f>
              <c:numCache>
                <c:formatCode>General</c:formatCode>
                <c:ptCount val="8"/>
                <c:pt idx="0">
                  <c:v>49.2</c:v>
                </c:pt>
                <c:pt idx="1">
                  <c:v>60.2</c:v>
                </c:pt>
                <c:pt idx="2">
                  <c:v>59.3</c:v>
                </c:pt>
                <c:pt idx="3">
                  <c:v>54.5</c:v>
                </c:pt>
                <c:pt idx="4">
                  <c:v>51.5</c:v>
                </c:pt>
                <c:pt idx="5" formatCode="0.0">
                  <c:v>60</c:v>
                </c:pt>
                <c:pt idx="6">
                  <c:v>60.7</c:v>
                </c:pt>
                <c:pt idx="7">
                  <c:v>69.099999999999994</c:v>
                </c:pt>
              </c:numCache>
            </c:numRef>
          </c:val>
          <c:smooth val="0"/>
        </c:ser>
        <c:dLbls>
          <c:showLegendKey val="0"/>
          <c:showVal val="0"/>
          <c:showCatName val="0"/>
          <c:showSerName val="0"/>
          <c:showPercent val="0"/>
          <c:showBubbleSize val="0"/>
        </c:dLbls>
        <c:marker val="1"/>
        <c:smooth val="0"/>
        <c:axId val="308441440"/>
        <c:axId val="308441832"/>
      </c:lineChart>
      <c:lineChart>
        <c:grouping val="standard"/>
        <c:varyColors val="0"/>
        <c:ser>
          <c:idx val="0"/>
          <c:order val="0"/>
          <c:tx>
            <c:strRef>
              <c:f>Sheet1!$D$4</c:f>
              <c:strCache>
                <c:ptCount val="1"/>
                <c:pt idx="0">
                  <c:v>Ranking</c:v>
                </c:pt>
              </c:strCache>
            </c:strRef>
          </c:tx>
          <c:spPr>
            <a:ln>
              <a:solidFill>
                <a:srgbClr val="00B050"/>
              </a:solidFill>
            </a:ln>
          </c:spPr>
          <c:marker>
            <c:spPr>
              <a:ln>
                <a:solidFill>
                  <a:srgbClr val="00B050"/>
                </a:solidFill>
              </a:ln>
            </c:spPr>
          </c:marker>
          <c:dLbls>
            <c:dLbl>
              <c:idx val="0"/>
              <c:tx>
                <c:strRef>
                  <c:f>Sheet1!$I$7</c:f>
                  <c:strCache>
                    <c:ptCount val="1"/>
                    <c:pt idx="0">
                      <c:v>219</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{F96A7632-AA7E-4B17-81DF-A2A4C282FED4}</c15:txfldGUID>
                      <c15:f>Sheet1!$I$7</c15:f>
                      <c15:dlblFieldTableCache>
                        <c:ptCount val="1"/>
                        <c:pt idx="0">
                          <c:v>219</c:v>
                        </c:pt>
                      </c15:dlblFieldTableCache>
                    </c15:dlblFTEntry>
                  </c15:dlblFieldTable>
                  <c15:showDataLabelsRange val="0"/>
                </c:ext>
              </c:extLst>
            </c:dLbl>
            <c:dLbl>
              <c:idx val="1"/>
              <c:layout>
                <c:manualLayout>
                  <c:x val="-2.6883844476888248E-2"/>
                  <c:y val="-3.6517688290011847E-2"/>
                </c:manualLayout>
              </c:layout>
              <c:tx>
                <c:strRef>
                  <c:f>Sheet1!$J$7</c:f>
                  <c:strCache>
                    <c:ptCount val="1"/>
                    <c:pt idx="0">
                      <c:v>174</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{3E08F1D6-9817-45D5-9546-82878A83DE0C}</c15:txfldGUID>
                      <c15:f>Sheet1!$J$7</c15:f>
                      <c15:dlblFieldTableCache>
                        <c:ptCount val="1"/>
                        <c:pt idx="0">
                          <c:v>174</c:v>
                        </c:pt>
                      </c15:dlblFieldTableCache>
                    </c15:dlblFTEntry>
                  </c15:dlblFieldTable>
                  <c15:showDataLabelsRange val="0"/>
                </c:ext>
              </c:extLst>
            </c:dLbl>
            <c:dLbl>
              <c:idx val="2"/>
              <c:layout>
                <c:manualLayout>
                  <c:x val="-3.4202139846516329E-2"/>
                  <c:y val="-2.8448604223180698E-2"/>
                </c:manualLayout>
              </c:layout>
              <c:tx>
                <c:strRef>
                  <c:f>Sheet1!$G$4</c:f>
                  <c:strCache>
                    <c:ptCount val="1"/>
                    <c:pt idx="0">
                      <c:v>32.0%</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{E0C39F10-DB7A-45F7-8D60-6332B1B3CA95}</c15:txfldGUID>
                      <c15:f>Sheet1!$G$4</c15:f>
                      <c15:dlblFieldTableCache>
                        <c:ptCount val="1"/>
                        <c:pt idx="0">
                          <c:v>32.0%</c:v>
                        </c:pt>
                      </c15:dlblFieldTableCache>
                    </c15:dlblFTEntry>
                  </c15:dlblFieldTable>
                  <c15:showDataLabelsRange val="0"/>
                </c:ext>
              </c:extLst>
            </c:dLbl>
            <c:dLbl>
              <c:idx val="3"/>
              <c:layout/>
              <c:tx>
                <c:strRef>
                  <c:f>Sheet1!$H$4</c:f>
                  <c:strCache>
                    <c:ptCount val="1"/>
                    <c:pt idx="0">
                      <c:v>8.3%</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{5C528430-F267-4FEC-ABA2-B153C82B31E8}</c15:txfldGUID>
                      <c15:f>Sheet1!$H$4</c15:f>
                      <c15:dlblFieldTableCache>
                        <c:ptCount val="1"/>
                        <c:pt idx="0">
                          <c:v>8.3%</c:v>
                        </c:pt>
                      </c15:dlblFieldTableCache>
                    </c15:dlblFTEntry>
                  </c15:dlblFieldTable>
                  <c15:showDataLabelsRange val="0"/>
                </c:ext>
              </c:extLst>
            </c:dLbl>
            <c:dLbl>
              <c:idx val="6"/>
              <c:layout>
                <c:manualLayout>
                  <c:x val="-4.0086916806222582E-2"/>
                  <c:y val="-2.84486042231806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Sheet1!$E$3:$L$3</c:f>
              <c:numCache>
                <c:formatCode>General</c:formatCode>
                <c:ptCount val="8"/>
                <c:pt idx="0">
                  <c:v>2003</c:v>
                </c:pt>
                <c:pt idx="1">
                  <c:v>2005</c:v>
                </c:pt>
                <c:pt idx="2">
                  <c:v>2007</c:v>
                </c:pt>
                <c:pt idx="3">
                  <c:v>2009</c:v>
                </c:pt>
                <c:pt idx="4">
                  <c:v>2010</c:v>
                </c:pt>
                <c:pt idx="5">
                  <c:v>2011</c:v>
                </c:pt>
                <c:pt idx="6">
                  <c:v>2012</c:v>
                </c:pt>
                <c:pt idx="7">
                  <c:v>2013</c:v>
                </c:pt>
              </c:numCache>
            </c:numRef>
          </c:cat>
          <c:val>
            <c:numRef>
              <c:f>Sheet1!$E$4:$L$4</c:f>
              <c:numCache>
                <c:formatCode>General</c:formatCode>
                <c:ptCount val="8"/>
                <c:pt idx="2" formatCode="0.0%">
                  <c:v>0.31981981981981977</c:v>
                </c:pt>
                <c:pt idx="3" formatCode="0.0%">
                  <c:v>8.333333333333337E-2</c:v>
                </c:pt>
                <c:pt idx="4" formatCode="0.0%">
                  <c:v>2.2321428571428603E-2</c:v>
                </c:pt>
                <c:pt idx="5" formatCode="0.0%">
                  <c:v>0.27500000000000002</c:v>
                </c:pt>
                <c:pt idx="6" formatCode="0.0%">
                  <c:v>0.3904109589041096</c:v>
                </c:pt>
                <c:pt idx="7" formatCode="0.0%">
                  <c:v>0.84333333333333327</c:v>
                </c:pt>
              </c:numCache>
            </c:numRef>
          </c:val>
          <c:smooth val="0"/>
        </c:ser>
        <c:dLbls>
          <c:showLegendKey val="0"/>
          <c:showVal val="0"/>
          <c:showCatName val="0"/>
          <c:showSerName val="0"/>
          <c:showPercent val="0"/>
          <c:showBubbleSize val="0"/>
        </c:dLbls>
        <c:marker val="1"/>
        <c:smooth val="0"/>
        <c:axId val="308442616"/>
        <c:axId val="308442224"/>
      </c:lineChart>
      <c:catAx>
        <c:axId val="308441440"/>
        <c:scaling>
          <c:orientation val="minMax"/>
        </c:scaling>
        <c:delete val="0"/>
        <c:axPos val="b"/>
        <c:numFmt formatCode="General" sourceLinked="1"/>
        <c:majorTickMark val="out"/>
        <c:minorTickMark val="none"/>
        <c:tickLblPos val="nextTo"/>
        <c:crossAx val="308441832"/>
        <c:crosses val="autoZero"/>
        <c:auto val="1"/>
        <c:lblAlgn val="ctr"/>
        <c:lblOffset val="100"/>
        <c:noMultiLvlLbl val="0"/>
      </c:catAx>
      <c:valAx>
        <c:axId val="308441832"/>
        <c:scaling>
          <c:orientation val="minMax"/>
          <c:max val="100"/>
        </c:scaling>
        <c:delete val="0"/>
        <c:axPos val="l"/>
        <c:majorGridlines/>
        <c:numFmt formatCode="0" sourceLinked="0"/>
        <c:majorTickMark val="out"/>
        <c:minorTickMark val="none"/>
        <c:tickLblPos val="nextTo"/>
        <c:crossAx val="308441440"/>
        <c:crosses val="autoZero"/>
        <c:crossBetween val="between"/>
      </c:valAx>
      <c:valAx>
        <c:axId val="308442224"/>
        <c:scaling>
          <c:orientation val="minMax"/>
          <c:max val="1"/>
        </c:scaling>
        <c:delete val="0"/>
        <c:axPos val="r"/>
        <c:numFmt formatCode="0%" sourceLinked="0"/>
        <c:majorTickMark val="out"/>
        <c:minorTickMark val="none"/>
        <c:tickLblPos val="nextTo"/>
        <c:txPr>
          <a:bodyPr/>
          <a:lstStyle/>
          <a:p>
            <a:pPr>
              <a:defRPr>
                <a:solidFill>
                  <a:schemeClr val="bg1"/>
                </a:solidFill>
              </a:defRPr>
            </a:pPr>
            <a:endParaRPr lang="en-US"/>
          </a:p>
        </c:txPr>
        <c:crossAx val="308442616"/>
        <c:crosses val="max"/>
        <c:crossBetween val="between"/>
      </c:valAx>
      <c:catAx>
        <c:axId val="308442616"/>
        <c:scaling>
          <c:orientation val="minMax"/>
        </c:scaling>
        <c:delete val="1"/>
        <c:axPos val="b"/>
        <c:numFmt formatCode="General" sourceLinked="1"/>
        <c:majorTickMark val="out"/>
        <c:minorTickMark val="none"/>
        <c:tickLblPos val="nextTo"/>
        <c:crossAx val="308442224"/>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defRPr sz="1200" smtClean="0"/>
            </a:lvl1pPr>
          </a:lstStyle>
          <a:p>
            <a:pPr>
              <a:defRPr/>
            </a:pPr>
            <a:endParaRPr lang="en-US" dirty="0"/>
          </a:p>
        </p:txBody>
      </p:sp>
      <p:sp>
        <p:nvSpPr>
          <p:cNvPr id="47107" name="Rectangle 3"/>
          <p:cNvSpPr>
            <a:spLocks noGrp="1" noChangeArrowheads="1"/>
          </p:cNvSpPr>
          <p:nvPr>
            <p:ph type="dt" sz="quarter" idx="1"/>
          </p:nvPr>
        </p:nvSpPr>
        <p:spPr bwMode="auto">
          <a:xfrm>
            <a:off x="3970939" y="0"/>
            <a:ext cx="3037840"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lgn="r">
              <a:defRPr sz="1200" smtClean="0"/>
            </a:lvl1pPr>
          </a:lstStyle>
          <a:p>
            <a:pPr>
              <a:defRPr/>
            </a:pPr>
            <a:endParaRPr lang="en-US" dirty="0"/>
          </a:p>
        </p:txBody>
      </p:sp>
      <p:sp>
        <p:nvSpPr>
          <p:cNvPr id="47108" name="Rectangle 4"/>
          <p:cNvSpPr>
            <a:spLocks noGrp="1" noChangeArrowheads="1"/>
          </p:cNvSpPr>
          <p:nvPr>
            <p:ph type="ftr" sz="quarter" idx="2"/>
          </p:nvPr>
        </p:nvSpPr>
        <p:spPr bwMode="auto">
          <a:xfrm>
            <a:off x="0" y="8829676"/>
            <a:ext cx="3037840" cy="465138"/>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defRPr sz="1200" smtClean="0"/>
            </a:lvl1pPr>
          </a:lstStyle>
          <a:p>
            <a:pPr>
              <a:defRPr/>
            </a:pPr>
            <a:endParaRPr lang="en-US" dirty="0"/>
          </a:p>
        </p:txBody>
      </p:sp>
      <p:sp>
        <p:nvSpPr>
          <p:cNvPr id="47109" name="Rectangle 5"/>
          <p:cNvSpPr>
            <a:spLocks noGrp="1" noChangeArrowheads="1"/>
          </p:cNvSpPr>
          <p:nvPr>
            <p:ph type="sldNum" sz="quarter" idx="3"/>
          </p:nvPr>
        </p:nvSpPr>
        <p:spPr bwMode="auto">
          <a:xfrm>
            <a:off x="3970939" y="8829676"/>
            <a:ext cx="3037840" cy="465138"/>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lgn="r">
              <a:defRPr sz="1200" smtClean="0"/>
            </a:lvl1pPr>
          </a:lstStyle>
          <a:p>
            <a:pPr>
              <a:defRPr/>
            </a:pPr>
            <a:fld id="{F9FE02BB-EB0F-4E8E-BEFC-AED83635E0AA}" type="slidenum">
              <a:rPr lang="en-US"/>
              <a:pPr>
                <a:defRPr/>
              </a:pPr>
              <a:t>‹#›</a:t>
            </a:fld>
            <a:endParaRPr lang="en-US" dirty="0"/>
          </a:p>
        </p:txBody>
      </p:sp>
    </p:spTree>
    <p:extLst>
      <p:ext uri="{BB962C8B-B14F-4D97-AF65-F5344CB8AC3E}">
        <p14:creationId xmlns:p14="http://schemas.microsoft.com/office/powerpoint/2010/main" val="169248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idx="1"/>
          </p:nvPr>
        </p:nvSpPr>
        <p:spPr>
          <a:xfrm>
            <a:off x="3970939" y="0"/>
            <a:ext cx="3037840" cy="465138"/>
          </a:xfrm>
          <a:prstGeom prst="rect">
            <a:avLst/>
          </a:prstGeom>
        </p:spPr>
        <p:txBody>
          <a:bodyPr vert="horz" lIns="92298" tIns="46149" rIns="92298" bIns="46149" rtlCol="0"/>
          <a:lstStyle>
            <a:lvl1pPr algn="r">
              <a:defRPr sz="1200"/>
            </a:lvl1pPr>
          </a:lstStyle>
          <a:p>
            <a:fld id="{76B9EF18-AC79-4E0C-AE55-41D284A240B1}" type="datetimeFigureOut">
              <a:rPr lang="en-US" smtClean="0"/>
              <a:t>3/18/2014</a:t>
            </a:fld>
            <a:endParaRPr lang="en-US" dirty="0"/>
          </a:p>
        </p:txBody>
      </p:sp>
      <p:sp>
        <p:nvSpPr>
          <p:cNvPr id="4" name="Slide Image Placeholder 3"/>
          <p:cNvSpPr>
            <a:spLocks noGrp="1" noRot="1" noChangeAspect="1"/>
          </p:cNvSpPr>
          <p:nvPr>
            <p:ph type="sldImg" idx="2"/>
          </p:nvPr>
        </p:nvSpPr>
        <p:spPr>
          <a:xfrm>
            <a:off x="1217613" y="696913"/>
            <a:ext cx="4575175" cy="3486150"/>
          </a:xfrm>
          <a:prstGeom prst="rect">
            <a:avLst/>
          </a:prstGeom>
          <a:noFill/>
          <a:ln w="12700">
            <a:solidFill>
              <a:prstClr val="black"/>
            </a:solidFill>
          </a:ln>
        </p:spPr>
        <p:txBody>
          <a:bodyPr vert="horz" lIns="92298" tIns="46149" rIns="92298" bIns="46149"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298" tIns="46149" rIns="92298" bIns="461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6"/>
            <a:ext cx="3037840" cy="465138"/>
          </a:xfrm>
          <a:prstGeom prst="rect">
            <a:avLst/>
          </a:prstGeom>
        </p:spPr>
        <p:txBody>
          <a:bodyPr vert="horz" lIns="92298" tIns="46149" rIns="92298" bIns="461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676"/>
            <a:ext cx="3037840" cy="465138"/>
          </a:xfrm>
          <a:prstGeom prst="rect">
            <a:avLst/>
          </a:prstGeom>
        </p:spPr>
        <p:txBody>
          <a:bodyPr vert="horz" lIns="92298" tIns="46149" rIns="92298" bIns="46149" rtlCol="0" anchor="b"/>
          <a:lstStyle>
            <a:lvl1pPr algn="r">
              <a:defRPr sz="1200"/>
            </a:lvl1pPr>
          </a:lstStyle>
          <a:p>
            <a:fld id="{485C6FEF-DD8D-4BF5-B58B-E20D116C9BA4}" type="slidenum">
              <a:rPr lang="en-US" smtClean="0"/>
              <a:t>‹#›</a:t>
            </a:fld>
            <a:endParaRPr lang="en-US" dirty="0"/>
          </a:p>
        </p:txBody>
      </p:sp>
    </p:spTree>
    <p:extLst>
      <p:ext uri="{BB962C8B-B14F-4D97-AF65-F5344CB8AC3E}">
        <p14:creationId xmlns:p14="http://schemas.microsoft.com/office/powerpoint/2010/main" val="100741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speaker just needs to step through the various events on the timeline.</a:t>
            </a:r>
          </a:p>
          <a:p>
            <a:endParaRPr lang="en-US" dirty="0"/>
          </a:p>
          <a:p>
            <a:r>
              <a:rPr lang="en-US" dirty="0" smtClean="0"/>
              <a:t>Mar 10, Explain that we conducted over 15 focus groups with 200+ people</a:t>
            </a:r>
          </a:p>
          <a:p>
            <a:endParaRPr lang="en-US" dirty="0"/>
          </a:p>
          <a:p>
            <a:r>
              <a:rPr lang="en-US" dirty="0" smtClean="0"/>
              <a:t>Apr 10, emphasize the public release of the contractor report and mention that was part of the “transparency” we committed to. </a:t>
            </a:r>
          </a:p>
          <a:p>
            <a:endParaRPr lang="en-US" dirty="0"/>
          </a:p>
          <a:p>
            <a:r>
              <a:rPr lang="en-US" dirty="0" smtClean="0"/>
              <a:t>Jun 10</a:t>
            </a:r>
            <a:r>
              <a:rPr lang="en-US" baseline="30000" dirty="0" smtClean="0"/>
              <a:t>th</a:t>
            </a:r>
            <a:r>
              <a:rPr lang="en-US" dirty="0" smtClean="0"/>
              <a:t>, emphasize the Union/BPTW offsite where we validated and finalized the recommendations as a group</a:t>
            </a:r>
          </a:p>
          <a:p>
            <a:endParaRPr lang="en-US" dirty="0"/>
          </a:p>
          <a:p>
            <a:r>
              <a:rPr lang="en-US" dirty="0" smtClean="0"/>
              <a:t>Nov 10, EVS Action Plan going to Treasury had JLC review/concurrence prior to being sent.</a:t>
            </a:r>
          </a:p>
          <a:p>
            <a:endParaRPr lang="en-US" dirty="0"/>
          </a:p>
          <a:p>
            <a:r>
              <a:rPr lang="en-US" b="1" dirty="0" smtClean="0">
                <a:solidFill>
                  <a:srgbClr val="FF0000"/>
                </a:solidFill>
              </a:rPr>
              <a:t>Dec 10, KAREN LIST SOME DUTIES HERE OF KRISTIN.  PEOPLE DON’T KNOW WHAT A WORKLIFE COORDINATOR DOES…</a:t>
            </a:r>
          </a:p>
          <a:p>
            <a:endParaRPr lang="en-US" b="1" dirty="0">
              <a:solidFill>
                <a:srgbClr val="FF0000"/>
              </a:solidFill>
            </a:endParaRPr>
          </a:p>
          <a:p>
            <a:r>
              <a:rPr lang="en-US" dirty="0" smtClean="0"/>
              <a:t>Also on Dec 10</a:t>
            </a:r>
            <a:r>
              <a:rPr lang="en-US" baseline="30000" dirty="0" smtClean="0"/>
              <a:t>th</a:t>
            </a:r>
            <a:r>
              <a:rPr lang="en-US" dirty="0" smtClean="0"/>
              <a:t> re-emphasize release of the EVS plan to all</a:t>
            </a:r>
            <a:endParaRPr lang="en-US" dirty="0"/>
          </a:p>
        </p:txBody>
      </p:sp>
      <p:sp>
        <p:nvSpPr>
          <p:cNvPr id="4" name="Slide Number Placeholder 3"/>
          <p:cNvSpPr>
            <a:spLocks noGrp="1"/>
          </p:cNvSpPr>
          <p:nvPr>
            <p:ph type="sldNum" sz="quarter" idx="10"/>
          </p:nvPr>
        </p:nvSpPr>
        <p:spPr/>
        <p:txBody>
          <a:bodyPr/>
          <a:lstStyle/>
          <a:p>
            <a:fld id="{F6FE6A72-E92B-4E82-8856-AD2F9932A9C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0063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I’d pause here for 90 seconds (I timed it) then say this statement comes from the final employee focus group of approximately 20 people.</a:t>
            </a:r>
          </a:p>
          <a:p>
            <a:endParaRPr lang="en-US" dirty="0"/>
          </a:p>
          <a:p>
            <a:r>
              <a:rPr lang="en-US" dirty="0" smtClean="0"/>
              <a:t>After we did the 15ish groups, recall they gave us many non-actionable recommendations.  We formed this final group to flesh them out.  They came to the conclusion that NO MATTER WHAT WE DO, if we don’t fix accountability issues, things will not improve.  </a:t>
            </a:r>
            <a:endParaRPr lang="en-US" dirty="0"/>
          </a:p>
          <a:p>
            <a:endParaRPr lang="en-US" dirty="0" smtClean="0"/>
          </a:p>
          <a:p>
            <a:r>
              <a:rPr lang="en-US" dirty="0" smtClean="0"/>
              <a:t>This statement is word for word from that group.</a:t>
            </a:r>
            <a:r>
              <a:rPr lang="en-US" dirty="0"/>
              <a:t> </a:t>
            </a:r>
            <a:r>
              <a:rPr lang="en-US" dirty="0" smtClean="0"/>
              <a:t> While the words might seem to focus on following policy, during discussion they were heavily focused on managers not be held accountable for poor performance or treatment of employees and, not equally to employees.</a:t>
            </a:r>
          </a:p>
          <a:p>
            <a:endParaRPr lang="en-US" dirty="0"/>
          </a:p>
          <a:p>
            <a:r>
              <a:rPr lang="en-US" dirty="0" smtClean="0"/>
              <a:t>It is important to note here that one issue with changing perceptions about accountability is that by nature, coaching, counseling, and disciplinary action taken against any person is confidential.  So while a manager may be dealing with the conduct or performance of a subordinate manager, we can’t publicize that action. The goal is for the behavior to change which will lead to everyone seeing the improvement – and realizing management took action.</a:t>
            </a:r>
          </a:p>
          <a:p>
            <a:endParaRPr lang="en-US" dirty="0"/>
          </a:p>
          <a:p>
            <a:r>
              <a:rPr lang="en-US" dirty="0" smtClean="0"/>
              <a:t>A couple of good accountability examples:</a:t>
            </a:r>
          </a:p>
          <a:p>
            <a:endParaRPr lang="en-US" dirty="0"/>
          </a:p>
          <a:p>
            <a:r>
              <a:rPr lang="en-US" dirty="0" smtClean="0"/>
              <a:t>	- Managers didn’t interview internal candidates for a job at the BEP.  The Director then insisted all internal candidates be interviewed for all positions.</a:t>
            </a:r>
          </a:p>
          <a:p>
            <a:endParaRPr lang="en-US" dirty="0"/>
          </a:p>
          <a:p>
            <a:r>
              <a:rPr lang="en-US" dirty="0" smtClean="0"/>
              <a:t>	- Manager were opting not to use ADR during conflict with employees.  This low level intervention would help the employee air their issue and hopefully gain resolution.  The Director  made ADR mandatory if elected by the employee.</a:t>
            </a:r>
          </a:p>
          <a:p>
            <a:endParaRPr lang="en-US" dirty="0"/>
          </a:p>
        </p:txBody>
      </p:sp>
      <p:sp>
        <p:nvSpPr>
          <p:cNvPr id="4" name="Slide Number Placeholder 3"/>
          <p:cNvSpPr>
            <a:spLocks noGrp="1"/>
          </p:cNvSpPr>
          <p:nvPr>
            <p:ph type="sldNum" sz="quarter" idx="10"/>
          </p:nvPr>
        </p:nvSpPr>
        <p:spPr/>
        <p:txBody>
          <a:bodyPr/>
          <a:lstStyle/>
          <a:p>
            <a:fld id="{F6FE6A72-E92B-4E82-8856-AD2F9932A9CC}" type="slidenum">
              <a:rPr lang="en-US" smtClean="0"/>
              <a:pPr/>
              <a:t>11</a:t>
            </a:fld>
            <a:endParaRPr lang="en-US" dirty="0"/>
          </a:p>
        </p:txBody>
      </p:sp>
    </p:spTree>
    <p:extLst>
      <p:ext uri="{BB962C8B-B14F-4D97-AF65-F5344CB8AC3E}">
        <p14:creationId xmlns:p14="http://schemas.microsoft.com/office/powerpoint/2010/main" val="52497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areas that the contractor placed our issues into after analyzing information from as far back as 2006.  They also match up largely to EVS categories.</a:t>
            </a:r>
          </a:p>
          <a:p>
            <a:endParaRPr lang="en-US" dirty="0"/>
          </a:p>
          <a:p>
            <a:r>
              <a:rPr lang="en-US" dirty="0" smtClean="0"/>
              <a:t>I think it is important to list them as “PROBLEMS” vice anything flowery like “Opportunities” because many employees have expressed that while we are doing some things; like “Shushi” day, they aren’t addressing the major issues such as Leadership, Fairness, Performance, Accountability, etc.</a:t>
            </a:r>
          </a:p>
          <a:p>
            <a:endParaRPr lang="en-US" dirty="0"/>
          </a:p>
          <a:p>
            <a:r>
              <a:rPr lang="en-US" dirty="0" smtClean="0"/>
              <a:t>There is no ranking here.  This is the order the contractor gave them to us in.  The Chief’s group added “Excessive Controls” during our final offsite with the Unions.</a:t>
            </a:r>
          </a:p>
        </p:txBody>
      </p:sp>
      <p:sp>
        <p:nvSpPr>
          <p:cNvPr id="4" name="Slide Number Placeholder 3"/>
          <p:cNvSpPr>
            <a:spLocks noGrp="1"/>
          </p:cNvSpPr>
          <p:nvPr>
            <p:ph type="sldNum" sz="quarter" idx="10"/>
          </p:nvPr>
        </p:nvSpPr>
        <p:spPr/>
        <p:txBody>
          <a:bodyPr/>
          <a:lstStyle/>
          <a:p>
            <a:fld id="{F6FE6A72-E92B-4E82-8856-AD2F9932A9C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4956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areas that the contractor placed our issues into after analyzing information from as far back as 2006.  They also match up largely to EVS categories.</a:t>
            </a:r>
          </a:p>
          <a:p>
            <a:endParaRPr lang="en-US" dirty="0"/>
          </a:p>
          <a:p>
            <a:r>
              <a:rPr lang="en-US" dirty="0" smtClean="0"/>
              <a:t>I think it is important to list them as “PROBLEMS” vice anything flowery like “Opportunities” because many employees have expressed that while we are doing some things; like “Shushi” day, they aren’t addressing the major issues such as Leadership, Fairness, Performance, Accountability, etc.</a:t>
            </a:r>
          </a:p>
          <a:p>
            <a:endParaRPr lang="en-US" dirty="0"/>
          </a:p>
          <a:p>
            <a:r>
              <a:rPr lang="en-US" dirty="0" smtClean="0"/>
              <a:t>There is no ranking here.  This is the order the contractor gave them to us in.  The Chief’s group added “Excessive Controls” during our final offsite with the Unions.</a:t>
            </a:r>
          </a:p>
        </p:txBody>
      </p:sp>
      <p:sp>
        <p:nvSpPr>
          <p:cNvPr id="4" name="Slide Number Placeholder 3"/>
          <p:cNvSpPr>
            <a:spLocks noGrp="1"/>
          </p:cNvSpPr>
          <p:nvPr>
            <p:ph type="sldNum" sz="quarter" idx="10"/>
          </p:nvPr>
        </p:nvSpPr>
        <p:spPr/>
        <p:txBody>
          <a:bodyPr/>
          <a:lstStyle/>
          <a:p>
            <a:fld id="{F6FE6A72-E92B-4E82-8856-AD2F9932A9C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0206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areas that the contractor placed our issues into after analyzing information from as far back as 2006.  They also match up largely to EVS categories.</a:t>
            </a:r>
          </a:p>
          <a:p>
            <a:endParaRPr lang="en-US" dirty="0"/>
          </a:p>
          <a:p>
            <a:r>
              <a:rPr lang="en-US" dirty="0" smtClean="0"/>
              <a:t>I think it is important to list them as “PROBLEMS” vice anything flowery like “Opportunities” because many employees have expressed that while we are doing some things; like “Shushi” day, they aren’t addressing the major issues such as Leadership, Fairness, Performance, Accountability, etc.</a:t>
            </a:r>
          </a:p>
          <a:p>
            <a:endParaRPr lang="en-US" dirty="0"/>
          </a:p>
          <a:p>
            <a:r>
              <a:rPr lang="en-US" dirty="0" smtClean="0"/>
              <a:t>There is no ranking here.  This is the order the contractor gave them to us in.  The Chief’s group added “Excessive Controls” during our final offsite with the Unions.</a:t>
            </a:r>
          </a:p>
        </p:txBody>
      </p:sp>
      <p:sp>
        <p:nvSpPr>
          <p:cNvPr id="4" name="Slide Number Placeholder 3"/>
          <p:cNvSpPr>
            <a:spLocks noGrp="1"/>
          </p:cNvSpPr>
          <p:nvPr>
            <p:ph type="sldNum" sz="quarter" idx="10"/>
          </p:nvPr>
        </p:nvSpPr>
        <p:spPr/>
        <p:txBody>
          <a:bodyPr/>
          <a:lstStyle/>
          <a:p>
            <a:fld id="{F6FE6A72-E92B-4E82-8856-AD2F9932A9C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74257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4" descr="ColorSeal300dpi"/>
          <p:cNvPicPr>
            <a:picLocks noChangeAspect="1" noChangeArrowheads="1"/>
          </p:cNvPicPr>
          <p:nvPr userDrawn="1"/>
        </p:nvPicPr>
        <p:blipFill>
          <a:blip r:embed="rId2" cstate="print"/>
          <a:srcRect t="7175" b="9865"/>
          <a:stretch>
            <a:fillRect/>
          </a:stretch>
        </p:blipFill>
        <p:spPr bwMode="auto">
          <a:xfrm>
            <a:off x="414338" y="1243013"/>
            <a:ext cx="2124075" cy="1762125"/>
          </a:xfrm>
          <a:prstGeom prst="rect">
            <a:avLst/>
          </a:prstGeom>
          <a:noFill/>
          <a:ln w="9525">
            <a:noFill/>
            <a:miter lim="800000"/>
            <a:headEnd/>
            <a:tailEnd/>
          </a:ln>
        </p:spPr>
      </p:pic>
      <p:pic>
        <p:nvPicPr>
          <p:cNvPr id="5" name="Picture 57"/>
          <p:cNvPicPr>
            <a:picLocks noChangeAspect="1" noChangeArrowheads="1"/>
          </p:cNvPicPr>
          <p:nvPr userDrawn="1"/>
        </p:nvPicPr>
        <p:blipFill>
          <a:blip r:embed="rId3" cstate="print">
            <a:clrChange>
              <a:clrFrom>
                <a:srgbClr val="F2F6F7"/>
              </a:clrFrom>
              <a:clrTo>
                <a:srgbClr val="F2F6F7">
                  <a:alpha val="0"/>
                </a:srgbClr>
              </a:clrTo>
            </a:clrChange>
          </a:blip>
          <a:srcRect l="16930" t="11111" r="57214" b="11111"/>
          <a:stretch>
            <a:fillRect/>
          </a:stretch>
        </p:blipFill>
        <p:spPr bwMode="auto">
          <a:xfrm>
            <a:off x="539750" y="419100"/>
            <a:ext cx="1871663" cy="889000"/>
          </a:xfrm>
          <a:prstGeom prst="rect">
            <a:avLst/>
          </a:prstGeom>
          <a:noFill/>
          <a:ln w="9525">
            <a:noFill/>
            <a:miter lim="800000"/>
            <a:headEnd/>
            <a:tailEnd/>
          </a:ln>
        </p:spPr>
      </p:pic>
      <p:sp>
        <p:nvSpPr>
          <p:cNvPr id="6" name="Text Box 58"/>
          <p:cNvSpPr txBox="1">
            <a:spLocks noChangeArrowheads="1"/>
          </p:cNvSpPr>
          <p:nvPr userDrawn="1"/>
        </p:nvSpPr>
        <p:spPr bwMode="auto">
          <a:xfrm>
            <a:off x="390525" y="3114675"/>
            <a:ext cx="7603043" cy="61555"/>
          </a:xfrm>
          <a:prstGeom prst="rect">
            <a:avLst/>
          </a:prstGeom>
          <a:noFill/>
          <a:ln w="9525">
            <a:noFill/>
            <a:miter lim="800000"/>
            <a:headEnd/>
            <a:tailEnd/>
          </a:ln>
          <a:effectLst/>
        </p:spPr>
        <p:txBody>
          <a:bodyPr wrap="none" lIns="0" tIns="0" rIns="0" bIns="0">
            <a:spAutoFit/>
          </a:bodyPr>
          <a:lstStyle/>
          <a:p>
            <a:pPr defTabSz="966788">
              <a:defRPr/>
            </a:pPr>
            <a:r>
              <a:rPr lang="nl-NL" sz="400" dirty="0">
                <a:latin typeface="BankGothic Lt BT" pitchFamily="34" charset="0"/>
              </a:rPr>
              <a:t>BEP BEP BEP BEP BEP BEP BEP BEP BEP BEP BEP BEP BEP BEP BEP BEP BEP BEP BEP BEP BEP BEP BEP BEP BEP BEP BEP BEP BEP BEP BEP BEP BEP BEP BEP BEP BEP BEP BEP BEP BEP BEP BEP BEP BEP BEP BEP BEP BEP BEP BEP BEP BEP BEP BEP BEP BEP BEP BEP BEP BEP BEP BEP BEP </a:t>
            </a:r>
            <a:r>
              <a:rPr lang="en-US" sz="400" dirty="0">
                <a:latin typeface="BankGothic Lt BT" pitchFamily="34" charset="0"/>
              </a:rPr>
              <a:t>BEP BEP</a:t>
            </a:r>
          </a:p>
        </p:txBody>
      </p:sp>
      <p:sp>
        <p:nvSpPr>
          <p:cNvPr id="7" name="Text Box 59"/>
          <p:cNvSpPr txBox="1">
            <a:spLocks noChangeArrowheads="1"/>
          </p:cNvSpPr>
          <p:nvPr userDrawn="1"/>
        </p:nvSpPr>
        <p:spPr bwMode="auto">
          <a:xfrm rot="5400000">
            <a:off x="-274637" y="3597275"/>
            <a:ext cx="5851525" cy="60325"/>
          </a:xfrm>
          <a:prstGeom prst="rect">
            <a:avLst/>
          </a:prstGeom>
          <a:noFill/>
          <a:ln w="9525">
            <a:noFill/>
            <a:miter lim="800000"/>
            <a:headEnd/>
            <a:tailEnd/>
          </a:ln>
          <a:effectLst/>
        </p:spPr>
        <p:txBody>
          <a:bodyPr wrap="none" lIns="0" tIns="0" rIns="0" bIns="0">
            <a:spAutoFit/>
          </a:bodyPr>
          <a:lstStyle/>
          <a:p>
            <a:pPr defTabSz="966788">
              <a:defRPr/>
            </a:pPr>
            <a:r>
              <a:rPr lang="nl-NL" sz="400">
                <a:latin typeface="BankGothic Lt BT" pitchFamily="34" charset="0"/>
              </a:rPr>
              <a:t>USA USA USA USA USA USA USA USA USA USA USA USA USA USA USA USA USA USA USA USA USA USA USA USA USA USA USA USA USA USA USA USA USA USA USA USA USA USA USA USA USA USA USA</a:t>
            </a:r>
            <a:endParaRPr lang="en-US" sz="400" dirty="0">
              <a:latin typeface="BankGothic Lt BT" pitchFamily="34" charset="0"/>
            </a:endParaRPr>
          </a:p>
        </p:txBody>
      </p:sp>
      <p:sp>
        <p:nvSpPr>
          <p:cNvPr id="10242" name="Rectangle 2"/>
          <p:cNvSpPr>
            <a:spLocks noGrp="1" noChangeArrowheads="1"/>
          </p:cNvSpPr>
          <p:nvPr>
            <p:ph type="ctrTitle"/>
          </p:nvPr>
        </p:nvSpPr>
        <p:spPr>
          <a:xfrm>
            <a:off x="3057525" y="1604963"/>
            <a:ext cx="5680075" cy="1382712"/>
          </a:xfrm>
        </p:spPr>
        <p:txBody>
          <a:bodyPr/>
          <a:lstStyle>
            <a:lvl1pPr>
              <a:defRPr sz="3400" b="0"/>
            </a:lvl1pPr>
          </a:lstStyle>
          <a:p>
            <a:r>
              <a:rPr lang="en-US"/>
              <a:t>Click to edit Master title style</a:t>
            </a:r>
          </a:p>
        </p:txBody>
      </p:sp>
      <p:sp>
        <p:nvSpPr>
          <p:cNvPr id="10243" name="Rectangle 3"/>
          <p:cNvSpPr>
            <a:spLocks noGrp="1" noChangeArrowheads="1"/>
          </p:cNvSpPr>
          <p:nvPr>
            <p:ph type="subTitle" idx="1"/>
          </p:nvPr>
        </p:nvSpPr>
        <p:spPr>
          <a:xfrm>
            <a:off x="3079750" y="3384550"/>
            <a:ext cx="5600700" cy="1300163"/>
          </a:xfrm>
        </p:spPr>
        <p:txBody>
          <a:bodyPr/>
          <a:lstStyle>
            <a:lvl1pPr marL="0" indent="0">
              <a:buFont typeface="Wingdings" pitchFamily="2" charset="2"/>
              <a:buNone/>
              <a:defRPr>
                <a:solidFill>
                  <a:srgbClr val="808000"/>
                </a:solidFill>
                <a:latin typeface="BankGothic Lt BT"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38113"/>
            <a:ext cx="2055813" cy="6737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138113"/>
            <a:ext cx="6016625" cy="6737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2733" y="138113"/>
            <a:ext cx="7942792" cy="64928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Bepfiles\bptw$\BPTW Branding\BPTW &amp; BEP Logos\BPTW Logo - Blue Backgroun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082675"/>
            <a:ext cx="4035425" cy="579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082675"/>
            <a:ext cx="4037013" cy="579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6250" y="138113"/>
            <a:ext cx="8169275" cy="649287"/>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80532" y="1093307"/>
            <a:ext cx="8224838" cy="5792788"/>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60" name="Text Box 44"/>
          <p:cNvSpPr txBox="1">
            <a:spLocks noChangeArrowheads="1"/>
          </p:cNvSpPr>
          <p:nvPr userDrawn="1"/>
        </p:nvSpPr>
        <p:spPr bwMode="auto">
          <a:xfrm>
            <a:off x="9040813" y="6953250"/>
            <a:ext cx="422275" cy="293688"/>
          </a:xfrm>
          <a:prstGeom prst="rect">
            <a:avLst/>
          </a:prstGeom>
          <a:noFill/>
          <a:ln w="9525">
            <a:noFill/>
            <a:miter lim="800000"/>
            <a:headEnd/>
            <a:tailEnd/>
          </a:ln>
          <a:effectLst/>
        </p:spPr>
        <p:txBody>
          <a:bodyPr wrap="none" lIns="96661" tIns="48331" rIns="96661" bIns="48331">
            <a:spAutoFit/>
          </a:bodyPr>
          <a:lstStyle/>
          <a:p>
            <a:pPr defTabSz="966788">
              <a:defRPr/>
            </a:pPr>
            <a:fld id="{5606918B-CFEE-42A5-A305-D6BA9D9AA14E}" type="slidenum">
              <a:rPr lang="en-US" sz="1300">
                <a:latin typeface="BankGothic Lt BT" pitchFamily="34" charset="0"/>
              </a:rPr>
              <a:pPr defTabSz="966788">
                <a:defRPr/>
              </a:pPr>
              <a:t>‹#›</a:t>
            </a:fld>
            <a:endParaRPr lang="en-US" sz="1300" dirty="0">
              <a:latin typeface="BankGothic Lt BT" pitchFamily="34" charset="0"/>
            </a:endParaRPr>
          </a:p>
        </p:txBody>
      </p:sp>
      <p:pic>
        <p:nvPicPr>
          <p:cNvPr id="1029" name="Picture 50"/>
          <p:cNvPicPr>
            <a:picLocks noChangeAspect="1" noChangeArrowheads="1"/>
          </p:cNvPicPr>
          <p:nvPr userDrawn="1"/>
        </p:nvPicPr>
        <p:blipFill>
          <a:blip r:embed="rId13" cstate="print"/>
          <a:srcRect/>
          <a:stretch>
            <a:fillRect/>
          </a:stretch>
        </p:blipFill>
        <p:spPr bwMode="auto">
          <a:xfrm>
            <a:off x="8772525" y="125413"/>
            <a:ext cx="688975" cy="598487"/>
          </a:xfrm>
          <a:prstGeom prst="rect">
            <a:avLst/>
          </a:prstGeom>
          <a:noFill/>
          <a:ln w="9525">
            <a:noFill/>
            <a:miter lim="800000"/>
            <a:headEnd/>
            <a:tailEnd/>
          </a:ln>
        </p:spPr>
      </p:pic>
      <p:sp>
        <p:nvSpPr>
          <p:cNvPr id="9273" name="Text Box 57"/>
          <p:cNvSpPr txBox="1">
            <a:spLocks noChangeArrowheads="1"/>
          </p:cNvSpPr>
          <p:nvPr userDrawn="1"/>
        </p:nvSpPr>
        <p:spPr bwMode="auto">
          <a:xfrm>
            <a:off x="4053538" y="7094413"/>
            <a:ext cx="1185863" cy="76200"/>
          </a:xfrm>
          <a:prstGeom prst="rect">
            <a:avLst/>
          </a:prstGeom>
          <a:noFill/>
          <a:ln w="9525">
            <a:noFill/>
            <a:miter lim="800000"/>
            <a:headEnd/>
            <a:tailEnd/>
          </a:ln>
          <a:effectLst/>
        </p:spPr>
        <p:txBody>
          <a:bodyPr wrap="none" lIns="0" tIns="0" rIns="0" bIns="0">
            <a:spAutoFit/>
          </a:bodyPr>
          <a:lstStyle/>
          <a:p>
            <a:pPr defTabSz="966788">
              <a:defRPr/>
            </a:pPr>
            <a:r>
              <a:rPr lang="nl-NL" sz="500" b="1" dirty="0">
                <a:latin typeface="BankGothic Lt BT" pitchFamily="34" charset="0"/>
              </a:rPr>
              <a:t>Bureau of Engraving and Printing</a:t>
            </a:r>
            <a:endParaRPr lang="en-US" sz="500" b="1" dirty="0">
              <a:latin typeface="BankGothic Lt BT" pitchFamily="34" charset="0"/>
            </a:endParaRPr>
          </a:p>
        </p:txBody>
      </p:sp>
      <p:sp>
        <p:nvSpPr>
          <p:cNvPr id="9275" name="Text Box 59"/>
          <p:cNvSpPr txBox="1">
            <a:spLocks noChangeArrowheads="1"/>
          </p:cNvSpPr>
          <p:nvPr userDrawn="1"/>
        </p:nvSpPr>
        <p:spPr bwMode="auto">
          <a:xfrm>
            <a:off x="466725" y="857250"/>
            <a:ext cx="7603043" cy="61555"/>
          </a:xfrm>
          <a:prstGeom prst="rect">
            <a:avLst/>
          </a:prstGeom>
          <a:noFill/>
          <a:ln w="9525">
            <a:noFill/>
            <a:miter lim="800000"/>
            <a:headEnd/>
            <a:tailEnd/>
          </a:ln>
          <a:effectLst/>
        </p:spPr>
        <p:txBody>
          <a:bodyPr wrap="none" lIns="0" tIns="0" rIns="0" bIns="0">
            <a:spAutoFit/>
          </a:bodyPr>
          <a:lstStyle/>
          <a:p>
            <a:pPr defTabSz="966788">
              <a:defRPr/>
            </a:pPr>
            <a:r>
              <a:rPr lang="nl-NL" sz="400" dirty="0">
                <a:latin typeface="BankGothic Lt BT" pitchFamily="34" charset="0"/>
              </a:rPr>
              <a:t>BEP BEP BEP BEP BEP BEP BEP BEP BEP BEP BEP BEP BEP BEP BEP BEP BEP BEP BEP BEP BEP BEP BEP BEP BEP BEP BEP BEP BEP BEP BEP BEP BEP BEP BEP BEP BEP BEP BEP BEP BEP BEP BEP BEP BEP BEP BEP BEP BEP BEP BEP BEP BEP BEP BEP BEP BEP BEP BEP BEP BEP BEP BEP BEP </a:t>
            </a:r>
            <a:r>
              <a:rPr lang="en-US" sz="400" dirty="0">
                <a:latin typeface="BankGothic Lt BT" pitchFamily="34" charset="0"/>
              </a:rPr>
              <a:t>BEP BEP</a:t>
            </a:r>
          </a:p>
        </p:txBody>
      </p:sp>
      <p:pic>
        <p:nvPicPr>
          <p:cNvPr id="9" name="Picture 8" descr="BEPext.gif"/>
          <p:cNvPicPr>
            <a:picLocks noChangeAspect="1"/>
          </p:cNvPicPr>
          <p:nvPr userDrawn="1"/>
        </p:nvPicPr>
        <p:blipFill>
          <a:blip r:embed="rId14" cstate="print"/>
          <a:stretch>
            <a:fillRect/>
          </a:stretch>
        </p:blipFill>
        <p:spPr>
          <a:xfrm rot="10800000" flipV="1">
            <a:off x="3094543" y="6936786"/>
            <a:ext cx="704088" cy="378412"/>
          </a:xfrm>
          <a:prstGeom prst="rect">
            <a:avLst/>
          </a:prstGeom>
        </p:spPr>
      </p:pic>
      <p:pic>
        <p:nvPicPr>
          <p:cNvPr id="10" name="Picture 9" descr="WCFext.gif"/>
          <p:cNvPicPr>
            <a:picLocks noChangeAspect="1"/>
          </p:cNvPicPr>
          <p:nvPr userDrawn="1"/>
        </p:nvPicPr>
        <p:blipFill>
          <a:blip r:embed="rId15" cstate="print"/>
          <a:stretch>
            <a:fillRect/>
          </a:stretch>
        </p:blipFill>
        <p:spPr>
          <a:xfrm>
            <a:off x="5317135" y="6953693"/>
            <a:ext cx="701809" cy="36150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66788" rtl="0" eaLnBrk="0" fontAlgn="base" hangingPunct="0">
        <a:spcBef>
          <a:spcPct val="0"/>
        </a:spcBef>
        <a:spcAft>
          <a:spcPct val="0"/>
        </a:spcAft>
        <a:defRPr sz="2600" b="1">
          <a:solidFill>
            <a:schemeClr val="hlink"/>
          </a:solidFill>
          <a:latin typeface="+mj-lt"/>
          <a:ea typeface="+mj-ea"/>
          <a:cs typeface="+mj-cs"/>
        </a:defRPr>
      </a:lvl1pPr>
      <a:lvl2pPr algn="l" defTabSz="966788" rtl="0" eaLnBrk="0" fontAlgn="base" hangingPunct="0">
        <a:spcBef>
          <a:spcPct val="0"/>
        </a:spcBef>
        <a:spcAft>
          <a:spcPct val="0"/>
        </a:spcAft>
        <a:defRPr sz="2600" b="1">
          <a:solidFill>
            <a:schemeClr val="hlink"/>
          </a:solidFill>
          <a:latin typeface="BankGothic Md BT" pitchFamily="34" charset="0"/>
        </a:defRPr>
      </a:lvl2pPr>
      <a:lvl3pPr algn="l" defTabSz="966788" rtl="0" eaLnBrk="0" fontAlgn="base" hangingPunct="0">
        <a:spcBef>
          <a:spcPct val="0"/>
        </a:spcBef>
        <a:spcAft>
          <a:spcPct val="0"/>
        </a:spcAft>
        <a:defRPr sz="2600" b="1">
          <a:solidFill>
            <a:schemeClr val="hlink"/>
          </a:solidFill>
          <a:latin typeface="BankGothic Md BT" pitchFamily="34" charset="0"/>
        </a:defRPr>
      </a:lvl3pPr>
      <a:lvl4pPr algn="l" defTabSz="966788" rtl="0" eaLnBrk="0" fontAlgn="base" hangingPunct="0">
        <a:spcBef>
          <a:spcPct val="0"/>
        </a:spcBef>
        <a:spcAft>
          <a:spcPct val="0"/>
        </a:spcAft>
        <a:defRPr sz="2600" b="1">
          <a:solidFill>
            <a:schemeClr val="hlink"/>
          </a:solidFill>
          <a:latin typeface="BankGothic Md BT" pitchFamily="34" charset="0"/>
        </a:defRPr>
      </a:lvl4pPr>
      <a:lvl5pPr algn="l" defTabSz="966788" rtl="0" eaLnBrk="0" fontAlgn="base" hangingPunct="0">
        <a:spcBef>
          <a:spcPct val="0"/>
        </a:spcBef>
        <a:spcAft>
          <a:spcPct val="0"/>
        </a:spcAft>
        <a:defRPr sz="2600" b="1">
          <a:solidFill>
            <a:schemeClr val="hlink"/>
          </a:solidFill>
          <a:latin typeface="BankGothic Md BT" pitchFamily="34" charset="0"/>
        </a:defRPr>
      </a:lvl5pPr>
      <a:lvl6pPr marL="457200" algn="l" defTabSz="966788" rtl="0" fontAlgn="base">
        <a:spcBef>
          <a:spcPct val="0"/>
        </a:spcBef>
        <a:spcAft>
          <a:spcPct val="0"/>
        </a:spcAft>
        <a:defRPr sz="2600" b="1">
          <a:solidFill>
            <a:schemeClr val="hlink"/>
          </a:solidFill>
          <a:latin typeface="BankGothic Md BT" pitchFamily="34" charset="0"/>
        </a:defRPr>
      </a:lvl6pPr>
      <a:lvl7pPr marL="914400" algn="l" defTabSz="966788" rtl="0" fontAlgn="base">
        <a:spcBef>
          <a:spcPct val="0"/>
        </a:spcBef>
        <a:spcAft>
          <a:spcPct val="0"/>
        </a:spcAft>
        <a:defRPr sz="2600" b="1">
          <a:solidFill>
            <a:schemeClr val="hlink"/>
          </a:solidFill>
          <a:latin typeface="BankGothic Md BT" pitchFamily="34" charset="0"/>
        </a:defRPr>
      </a:lvl7pPr>
      <a:lvl8pPr marL="1371600" algn="l" defTabSz="966788" rtl="0" fontAlgn="base">
        <a:spcBef>
          <a:spcPct val="0"/>
        </a:spcBef>
        <a:spcAft>
          <a:spcPct val="0"/>
        </a:spcAft>
        <a:defRPr sz="2600" b="1">
          <a:solidFill>
            <a:schemeClr val="hlink"/>
          </a:solidFill>
          <a:latin typeface="BankGothic Md BT" pitchFamily="34" charset="0"/>
        </a:defRPr>
      </a:lvl8pPr>
      <a:lvl9pPr marL="1828800" algn="l" defTabSz="966788" rtl="0" fontAlgn="base">
        <a:spcBef>
          <a:spcPct val="0"/>
        </a:spcBef>
        <a:spcAft>
          <a:spcPct val="0"/>
        </a:spcAft>
        <a:defRPr sz="2600" b="1">
          <a:solidFill>
            <a:schemeClr val="hlink"/>
          </a:solidFill>
          <a:latin typeface="BankGothic Md BT" pitchFamily="34" charset="0"/>
        </a:defRPr>
      </a:lvl9pPr>
    </p:titleStyle>
    <p:bodyStyle>
      <a:lvl1pPr marL="361950" indent="-361950" algn="l" defTabSz="966788" rtl="0" eaLnBrk="0" fontAlgn="base" hangingPunct="0">
        <a:spcBef>
          <a:spcPct val="20000"/>
        </a:spcBef>
        <a:spcAft>
          <a:spcPct val="0"/>
        </a:spcAft>
        <a:buClr>
          <a:schemeClr val="hlink"/>
        </a:buClr>
        <a:buSzPct val="85000"/>
        <a:buFont typeface="Wingdings" pitchFamily="2" charset="2"/>
        <a:buChar char="q"/>
        <a:defRPr sz="2200">
          <a:solidFill>
            <a:schemeClr val="tx1"/>
          </a:solidFill>
          <a:latin typeface="+mn-lt"/>
          <a:ea typeface="+mn-ea"/>
          <a:cs typeface="+mn-cs"/>
        </a:defRPr>
      </a:lvl1pPr>
      <a:lvl2pPr marL="785813" indent="-303213" algn="l" defTabSz="966788"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2pPr>
      <a:lvl3pPr marL="1208088" indent="-241300" algn="l" defTabSz="966788" rtl="0" eaLnBrk="0" fontAlgn="base" hangingPunct="0">
        <a:spcBef>
          <a:spcPct val="20000"/>
        </a:spcBef>
        <a:spcAft>
          <a:spcPct val="0"/>
        </a:spcAft>
        <a:buClr>
          <a:schemeClr val="hlink"/>
        </a:buClr>
        <a:buSzPct val="80000"/>
        <a:buFont typeface="Wingdings" pitchFamily="2" charset="2"/>
        <a:buChar char="q"/>
        <a:defRPr sz="1700">
          <a:solidFill>
            <a:schemeClr val="tx1"/>
          </a:solidFill>
          <a:latin typeface="+mn-lt"/>
        </a:defRPr>
      </a:lvl3pPr>
      <a:lvl4pPr marL="1692275" indent="-242888" algn="l" defTabSz="966788" rtl="0" eaLnBrk="0" fontAlgn="base" hangingPunct="0">
        <a:spcBef>
          <a:spcPct val="20000"/>
        </a:spcBef>
        <a:spcAft>
          <a:spcPct val="0"/>
        </a:spcAft>
        <a:buClr>
          <a:schemeClr val="hlink"/>
        </a:buClr>
        <a:buFont typeface="Wingdings" pitchFamily="2" charset="2"/>
        <a:buChar char="§"/>
        <a:defRPr sz="1500">
          <a:solidFill>
            <a:schemeClr val="tx1"/>
          </a:solidFill>
          <a:latin typeface="+mn-lt"/>
        </a:defRPr>
      </a:lvl4pPr>
      <a:lvl5pPr marL="2174875" indent="-241300" algn="l" defTabSz="966788" rtl="0" eaLnBrk="0" fontAlgn="base" hangingPunct="0">
        <a:spcBef>
          <a:spcPct val="20000"/>
        </a:spcBef>
        <a:spcAft>
          <a:spcPct val="0"/>
        </a:spcAft>
        <a:buClr>
          <a:schemeClr val="hlink"/>
        </a:buClr>
        <a:buFont typeface="Arial" charset="0"/>
        <a:buChar char="»"/>
        <a:defRPr sz="1500">
          <a:solidFill>
            <a:schemeClr val="tx1"/>
          </a:solidFill>
          <a:latin typeface="+mn-lt"/>
        </a:defRPr>
      </a:lvl5pPr>
      <a:lvl6pPr marL="2632075" indent="-241300" algn="l" defTabSz="966788" rtl="0" fontAlgn="base">
        <a:spcBef>
          <a:spcPct val="20000"/>
        </a:spcBef>
        <a:spcAft>
          <a:spcPct val="0"/>
        </a:spcAft>
        <a:buClr>
          <a:schemeClr val="hlink"/>
        </a:buClr>
        <a:buFont typeface="Arial" charset="0"/>
        <a:buChar char="»"/>
        <a:defRPr sz="1500">
          <a:solidFill>
            <a:schemeClr val="tx1"/>
          </a:solidFill>
          <a:latin typeface="+mn-lt"/>
        </a:defRPr>
      </a:lvl6pPr>
      <a:lvl7pPr marL="3089275" indent="-241300" algn="l" defTabSz="966788" rtl="0" fontAlgn="base">
        <a:spcBef>
          <a:spcPct val="20000"/>
        </a:spcBef>
        <a:spcAft>
          <a:spcPct val="0"/>
        </a:spcAft>
        <a:buClr>
          <a:schemeClr val="hlink"/>
        </a:buClr>
        <a:buFont typeface="Arial" charset="0"/>
        <a:buChar char="»"/>
        <a:defRPr sz="1500">
          <a:solidFill>
            <a:schemeClr val="tx1"/>
          </a:solidFill>
          <a:latin typeface="+mn-lt"/>
        </a:defRPr>
      </a:lvl7pPr>
      <a:lvl8pPr marL="3546475" indent="-241300" algn="l" defTabSz="966788" rtl="0" fontAlgn="base">
        <a:spcBef>
          <a:spcPct val="20000"/>
        </a:spcBef>
        <a:spcAft>
          <a:spcPct val="0"/>
        </a:spcAft>
        <a:buClr>
          <a:schemeClr val="hlink"/>
        </a:buClr>
        <a:buFont typeface="Arial" charset="0"/>
        <a:buChar char="»"/>
        <a:defRPr sz="1500">
          <a:solidFill>
            <a:schemeClr val="tx1"/>
          </a:solidFill>
          <a:latin typeface="+mn-lt"/>
        </a:defRPr>
      </a:lvl8pPr>
      <a:lvl9pPr marL="4003675" indent="-241300" algn="l" defTabSz="966788" rtl="0" fontAlgn="base">
        <a:spcBef>
          <a:spcPct val="20000"/>
        </a:spcBef>
        <a:spcAft>
          <a:spcPct val="0"/>
        </a:spcAft>
        <a:buClr>
          <a:schemeClr val="hlink"/>
        </a:buClr>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09900" y="1019175"/>
            <a:ext cx="6370638" cy="1978025"/>
          </a:xfrm>
        </p:spPr>
        <p:txBody>
          <a:bodyPr/>
          <a:lstStyle/>
          <a:p>
            <a:pPr algn="ctr" eaLnBrk="1" hangingPunct="1"/>
            <a:r>
              <a:rPr lang="en-US" sz="3000" b="1" dirty="0" smtClean="0">
                <a:solidFill>
                  <a:schemeClr val="tx1"/>
                </a:solidFill>
              </a:rPr>
              <a:t>National Council on Federal Labor-Management Relations</a:t>
            </a:r>
            <a:br>
              <a:rPr lang="en-US" sz="3000" b="1" dirty="0" smtClean="0">
                <a:solidFill>
                  <a:schemeClr val="tx1"/>
                </a:solidFill>
              </a:rPr>
            </a:br>
            <a:r>
              <a:rPr lang="en-US" sz="3000" b="1" dirty="0">
                <a:solidFill>
                  <a:schemeClr val="tx1"/>
                </a:solidFill>
              </a:rPr>
              <a:t/>
            </a:r>
            <a:br>
              <a:rPr lang="en-US" sz="3000" b="1" dirty="0">
                <a:solidFill>
                  <a:schemeClr val="tx1"/>
                </a:solidFill>
              </a:rPr>
            </a:br>
            <a:r>
              <a:rPr lang="en-US" sz="2000" b="1" dirty="0" smtClean="0"/>
              <a:t>BEP Employee Engagement Improvements</a:t>
            </a:r>
            <a:endParaRPr lang="en-US" sz="2000" b="1" dirty="0" smtClean="0">
              <a:solidFill>
                <a:srgbClr val="FF0000"/>
              </a:solidFill>
            </a:endParaRPr>
          </a:p>
        </p:txBody>
      </p:sp>
      <p:sp>
        <p:nvSpPr>
          <p:cNvPr id="3075" name="Rectangle 6"/>
          <p:cNvSpPr>
            <a:spLocks noGrp="1" noChangeArrowheads="1"/>
          </p:cNvSpPr>
          <p:nvPr>
            <p:ph type="subTitle" idx="1"/>
          </p:nvPr>
        </p:nvSpPr>
        <p:spPr>
          <a:xfrm>
            <a:off x="3024187" y="3384549"/>
            <a:ext cx="5831945" cy="2592917"/>
          </a:xfrm>
        </p:spPr>
        <p:txBody>
          <a:bodyPr/>
          <a:lstStyle/>
          <a:p>
            <a:pPr eaLnBrk="1" hangingPunct="1"/>
            <a:r>
              <a:rPr lang="en-US" sz="2800" dirty="0" smtClean="0"/>
              <a:t>March 19</a:t>
            </a:r>
            <a:r>
              <a:rPr lang="en-US" sz="2800" baseline="30000" dirty="0" smtClean="0"/>
              <a:t>th</a:t>
            </a:r>
            <a:r>
              <a:rPr lang="en-US" sz="2800" dirty="0" smtClean="0"/>
              <a:t>, 2014</a:t>
            </a:r>
          </a:p>
          <a:p>
            <a:pPr eaLnBrk="1" hangingPunct="1"/>
            <a:endParaRPr lang="en-US" sz="2800" dirty="0"/>
          </a:p>
          <a:p>
            <a:pPr eaLnBrk="1" hangingPunct="1"/>
            <a:r>
              <a:rPr lang="en-US" sz="1800" dirty="0" smtClean="0"/>
              <a:t>Chris Mahoney, Chairman of the Joint Labor Council</a:t>
            </a:r>
          </a:p>
          <a:p>
            <a:pPr eaLnBrk="1" hangingPunct="1"/>
            <a:endParaRPr lang="en-US" sz="1800" dirty="0" smtClean="0"/>
          </a:p>
          <a:p>
            <a:pPr eaLnBrk="1" hangingPunct="1"/>
            <a:r>
              <a:rPr lang="en-US" sz="1800" dirty="0" smtClean="0"/>
              <a:t>Will Levy III, Associate Director (Management) &amp; CIO</a:t>
            </a:r>
          </a:p>
        </p:txBody>
      </p:sp>
      <p:pic>
        <p:nvPicPr>
          <p:cNvPr id="4" name="Picture 2" descr="\\Bepfiles\bptw$\BPTW Branding\BPTW &amp; BEP Logos\BPTW Logo - Blue 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518" y="3685537"/>
            <a:ext cx="1438748" cy="1302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056" y="1149809"/>
            <a:ext cx="8081010" cy="5632303"/>
          </a:xfrm>
          <a:prstGeom prst="rect">
            <a:avLst/>
          </a:prstGeom>
          <a:noFill/>
        </p:spPr>
        <p:txBody>
          <a:bodyPr wrap="square" lIns="91416" tIns="45708" rIns="91416" bIns="45708" rtlCol="0">
            <a:spAutoFit/>
          </a:bodyPr>
          <a:lstStyle/>
          <a:p>
            <a:r>
              <a:rPr lang="en-US" sz="1800" dirty="0">
                <a:latin typeface="Berlin Sans FB" pitchFamily="34" charset="0"/>
              </a:rPr>
              <a:t>As BEP employees, we believe nothing is more essential than providing excellent customer service and world-class products.  Whether we are on the production floor or in the executive suite, much is expected.  We must do everything in our power to demonstrate the BEP core values of Respect, Fairness, Integrity, and Performance in our actions, decisions, and interpersonal relationships. </a:t>
            </a:r>
          </a:p>
          <a:p>
            <a:endParaRPr lang="en-US" sz="1800" dirty="0">
              <a:latin typeface="Berlin Sans FB" pitchFamily="34" charset="0"/>
            </a:endParaRPr>
          </a:p>
          <a:p>
            <a:r>
              <a:rPr lang="en-US" sz="1800" dirty="0">
                <a:latin typeface="Berlin Sans FB" pitchFamily="34" charset="0"/>
              </a:rPr>
              <a:t>As users of United States currency, the world is our ultimate customer.  We are responsible to ensure everything we do contributes to developing and producing currency that meets our customers’ quality standards and can be counted on to be accepted and secure in all cash transactions.</a:t>
            </a:r>
          </a:p>
          <a:p>
            <a:endParaRPr lang="en-US" sz="1800" dirty="0">
              <a:latin typeface="Berlin Sans FB" pitchFamily="34" charset="0"/>
            </a:endParaRPr>
          </a:p>
          <a:p>
            <a:r>
              <a:rPr lang="en-US" sz="1800" dirty="0">
                <a:latin typeface="Berlin Sans FB" pitchFamily="34" charset="0"/>
              </a:rPr>
              <a:t>We are committed to helping one another fulfill professional and personal obligations and with supporting each other to be creative, make effective decisions, share ideas, and enjoy the work experience.</a:t>
            </a:r>
          </a:p>
          <a:p>
            <a:endParaRPr lang="en-US" sz="1800" dirty="0">
              <a:latin typeface="Berlin Sans FB" pitchFamily="34" charset="0"/>
            </a:endParaRPr>
          </a:p>
          <a:p>
            <a:r>
              <a:rPr lang="en-US" sz="1800" dirty="0">
                <a:latin typeface="Berlin Sans FB" pitchFamily="34" charset="0"/>
              </a:rPr>
              <a:t>Each person who we come into contact with must go away feeling that we listened well and addressed their needs in a timely, appropriate, and helpful way.  </a:t>
            </a:r>
          </a:p>
          <a:p>
            <a:endParaRPr lang="en-US" sz="1800" dirty="0">
              <a:latin typeface="Berlin Sans FB" pitchFamily="34" charset="0"/>
            </a:endParaRPr>
          </a:p>
          <a:p>
            <a:r>
              <a:rPr lang="en-US" sz="1800" dirty="0">
                <a:latin typeface="Berlin Sans FB" pitchFamily="34" charset="0"/>
              </a:rPr>
              <a:t>Lastly, in order to become the World Class organization that we strive to be, we are all accountable to follow this Credo.</a:t>
            </a:r>
          </a:p>
        </p:txBody>
      </p:sp>
      <p:pic>
        <p:nvPicPr>
          <p:cNvPr id="11" name="Picture 50"/>
          <p:cNvPicPr>
            <a:picLocks noChangeAspect="1" noChangeArrowheads="1"/>
          </p:cNvPicPr>
          <p:nvPr/>
        </p:nvPicPr>
        <p:blipFill>
          <a:blip r:embed="rId2" cstate="print"/>
          <a:srcRect/>
          <a:stretch>
            <a:fillRect/>
          </a:stretch>
        </p:blipFill>
        <p:spPr bwMode="auto">
          <a:xfrm>
            <a:off x="8598856" y="6782111"/>
            <a:ext cx="964565" cy="478790"/>
          </a:xfrm>
          <a:prstGeom prst="rect">
            <a:avLst/>
          </a:prstGeom>
          <a:noFill/>
          <a:ln w="9525">
            <a:noFill/>
            <a:miter lim="800000"/>
            <a:headEnd/>
            <a:tailEnd/>
          </a:ln>
        </p:spPr>
      </p:pic>
      <p:pic>
        <p:nvPicPr>
          <p:cNvPr id="6" name="Picture 2" descr="\\Bepfiles\bptw$\BPTW Branding\BPTW &amp; BEP Logos\BPTW Logo - Blue 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702733" y="138113"/>
            <a:ext cx="7942792" cy="649287"/>
          </a:xfrm>
          <a:prstGeom prst="rect">
            <a:avLst/>
          </a:prstGeom>
        </p:spPr>
        <p:txBody>
          <a:bodyPr/>
          <a:lstStyle>
            <a:lvl1pPr algn="l" defTabSz="966788" rtl="0" eaLnBrk="0" fontAlgn="base" hangingPunct="0">
              <a:spcBef>
                <a:spcPct val="0"/>
              </a:spcBef>
              <a:spcAft>
                <a:spcPct val="0"/>
              </a:spcAft>
              <a:defRPr sz="2600" b="1">
                <a:solidFill>
                  <a:schemeClr val="hlink"/>
                </a:solidFill>
                <a:latin typeface="+mj-lt"/>
                <a:ea typeface="+mj-ea"/>
                <a:cs typeface="+mj-cs"/>
              </a:defRPr>
            </a:lvl1pPr>
            <a:lvl2pPr algn="l" defTabSz="966788" rtl="0" eaLnBrk="0" fontAlgn="base" hangingPunct="0">
              <a:spcBef>
                <a:spcPct val="0"/>
              </a:spcBef>
              <a:spcAft>
                <a:spcPct val="0"/>
              </a:spcAft>
              <a:defRPr sz="2600" b="1">
                <a:solidFill>
                  <a:schemeClr val="hlink"/>
                </a:solidFill>
                <a:latin typeface="BankGothic Md BT" pitchFamily="34" charset="0"/>
              </a:defRPr>
            </a:lvl2pPr>
            <a:lvl3pPr algn="l" defTabSz="966788" rtl="0" eaLnBrk="0" fontAlgn="base" hangingPunct="0">
              <a:spcBef>
                <a:spcPct val="0"/>
              </a:spcBef>
              <a:spcAft>
                <a:spcPct val="0"/>
              </a:spcAft>
              <a:defRPr sz="2600" b="1">
                <a:solidFill>
                  <a:schemeClr val="hlink"/>
                </a:solidFill>
                <a:latin typeface="BankGothic Md BT" pitchFamily="34" charset="0"/>
              </a:defRPr>
            </a:lvl3pPr>
            <a:lvl4pPr algn="l" defTabSz="966788" rtl="0" eaLnBrk="0" fontAlgn="base" hangingPunct="0">
              <a:spcBef>
                <a:spcPct val="0"/>
              </a:spcBef>
              <a:spcAft>
                <a:spcPct val="0"/>
              </a:spcAft>
              <a:defRPr sz="2600" b="1">
                <a:solidFill>
                  <a:schemeClr val="hlink"/>
                </a:solidFill>
                <a:latin typeface="BankGothic Md BT" pitchFamily="34" charset="0"/>
              </a:defRPr>
            </a:lvl4pPr>
            <a:lvl5pPr algn="l" defTabSz="966788" rtl="0" eaLnBrk="0" fontAlgn="base" hangingPunct="0">
              <a:spcBef>
                <a:spcPct val="0"/>
              </a:spcBef>
              <a:spcAft>
                <a:spcPct val="0"/>
              </a:spcAft>
              <a:defRPr sz="2600" b="1">
                <a:solidFill>
                  <a:schemeClr val="hlink"/>
                </a:solidFill>
                <a:latin typeface="BankGothic Md BT" pitchFamily="34" charset="0"/>
              </a:defRPr>
            </a:lvl5pPr>
            <a:lvl6pPr marL="457200" algn="l" defTabSz="966788" rtl="0" fontAlgn="base">
              <a:spcBef>
                <a:spcPct val="0"/>
              </a:spcBef>
              <a:spcAft>
                <a:spcPct val="0"/>
              </a:spcAft>
              <a:defRPr sz="2600" b="1">
                <a:solidFill>
                  <a:schemeClr val="hlink"/>
                </a:solidFill>
                <a:latin typeface="BankGothic Md BT" pitchFamily="34" charset="0"/>
              </a:defRPr>
            </a:lvl6pPr>
            <a:lvl7pPr marL="914400" algn="l" defTabSz="966788" rtl="0" fontAlgn="base">
              <a:spcBef>
                <a:spcPct val="0"/>
              </a:spcBef>
              <a:spcAft>
                <a:spcPct val="0"/>
              </a:spcAft>
              <a:defRPr sz="2600" b="1">
                <a:solidFill>
                  <a:schemeClr val="hlink"/>
                </a:solidFill>
                <a:latin typeface="BankGothic Md BT" pitchFamily="34" charset="0"/>
              </a:defRPr>
            </a:lvl7pPr>
            <a:lvl8pPr marL="1371600" algn="l" defTabSz="966788" rtl="0" fontAlgn="base">
              <a:spcBef>
                <a:spcPct val="0"/>
              </a:spcBef>
              <a:spcAft>
                <a:spcPct val="0"/>
              </a:spcAft>
              <a:defRPr sz="2600" b="1">
                <a:solidFill>
                  <a:schemeClr val="hlink"/>
                </a:solidFill>
                <a:latin typeface="BankGothic Md BT" pitchFamily="34" charset="0"/>
              </a:defRPr>
            </a:lvl8pPr>
            <a:lvl9pPr marL="1828800" algn="l" defTabSz="966788" rtl="0" fontAlgn="base">
              <a:spcBef>
                <a:spcPct val="0"/>
              </a:spcBef>
              <a:spcAft>
                <a:spcPct val="0"/>
              </a:spcAft>
              <a:defRPr sz="2600" b="1">
                <a:solidFill>
                  <a:schemeClr val="hlink"/>
                </a:solidFill>
                <a:latin typeface="BankGothic Md BT" pitchFamily="34" charset="0"/>
              </a:defRPr>
            </a:lvl9pPr>
          </a:lstStyle>
          <a:p>
            <a:pPr algn="ctr" eaLnBrk="1" hangingPunct="1">
              <a:defRPr/>
            </a:pPr>
            <a:r>
              <a:rPr lang="en-US" sz="2800" kern="0" dirty="0" smtClean="0">
                <a:latin typeface="+mn-lt"/>
              </a:rPr>
              <a:t>BEP Credo</a:t>
            </a:r>
            <a:endParaRPr lang="en-US" sz="2800" kern="0" dirty="0">
              <a:latin typeface="+mn-lt"/>
            </a:endParaRPr>
          </a:p>
        </p:txBody>
      </p:sp>
    </p:spTree>
    <p:extLst>
      <p:ext uri="{BB962C8B-B14F-4D97-AF65-F5344CB8AC3E}">
        <p14:creationId xmlns:p14="http://schemas.microsoft.com/office/powerpoint/2010/main" val="15670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z="2800" b="1" dirty="0">
                <a:latin typeface="+mn-lt"/>
              </a:rPr>
              <a:t>Focus Group Hallmark Statement</a:t>
            </a:r>
          </a:p>
        </p:txBody>
      </p:sp>
      <p:sp>
        <p:nvSpPr>
          <p:cNvPr id="20482" name="Rectangle 3"/>
          <p:cNvSpPr>
            <a:spLocks noGrp="1" noChangeArrowheads="1"/>
          </p:cNvSpPr>
          <p:nvPr>
            <p:ph type="body" idx="1"/>
          </p:nvPr>
        </p:nvSpPr>
        <p:spPr>
          <a:xfrm>
            <a:off x="469900" y="1082675"/>
            <a:ext cx="8794750" cy="5792788"/>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150533" name="Text Box 5"/>
          <p:cNvSpPr txBox="1">
            <a:spLocks noChangeArrowheads="1"/>
          </p:cNvSpPr>
          <p:nvPr/>
        </p:nvSpPr>
        <p:spPr bwMode="auto">
          <a:xfrm>
            <a:off x="409575" y="1177925"/>
            <a:ext cx="8728075" cy="3416300"/>
          </a:xfrm>
          <a:prstGeom prst="rect">
            <a:avLst/>
          </a:prstGeom>
          <a:noFill/>
          <a:ln w="9525">
            <a:noFill/>
            <a:miter lim="800000"/>
            <a:headEnd/>
            <a:tailEnd/>
          </a:ln>
        </p:spPr>
        <p:txBody>
          <a:bodyPr>
            <a:spAutoFit/>
          </a:bodyPr>
          <a:lstStyle/>
          <a:p>
            <a:pPr algn="ctr" defTabSz="966788"/>
            <a:r>
              <a:rPr lang="en-US" sz="1800" b="1" dirty="0"/>
              <a:t>Throughout the focus group meetings, many recommendations dealt with “accountability.”  In many areas (e.g. hiring, discipline, rewards), policies and procedures are in place for how things should be done. </a:t>
            </a:r>
          </a:p>
          <a:p>
            <a:pPr algn="ctr" defTabSz="966788"/>
            <a:r>
              <a:rPr lang="en-US" sz="1800" b="1" dirty="0"/>
              <a:t>Repeatedly, focus group participants cited instances when those with management authority (Supervisors to ADs) did not follow the policies and procedures and there were no consequences and these inappropriate </a:t>
            </a:r>
          </a:p>
          <a:p>
            <a:pPr algn="ctr" defTabSz="966788"/>
            <a:r>
              <a:rPr lang="en-US" sz="1800" b="1" dirty="0"/>
              <a:t>actions continue, i.e. there is no accountability. </a:t>
            </a:r>
          </a:p>
          <a:p>
            <a:pPr algn="ctr" defTabSz="966788"/>
            <a:endParaRPr lang="en-US" sz="1800" b="1" dirty="0"/>
          </a:p>
          <a:p>
            <a:pPr algn="ctr" defTabSz="966788"/>
            <a:r>
              <a:rPr lang="en-US" sz="1800" b="1" dirty="0"/>
              <a:t>Without support and action by the Director to change this culture and </a:t>
            </a:r>
          </a:p>
          <a:p>
            <a:pPr algn="ctr" defTabSz="966788"/>
            <a:r>
              <a:rPr lang="en-US" sz="1800" b="1" dirty="0"/>
              <a:t>ensure that these situations are not allowed to continue, </a:t>
            </a:r>
          </a:p>
          <a:p>
            <a:pPr algn="ctr" defTabSz="966788"/>
            <a:r>
              <a:rPr lang="en-US" sz="1800" b="1" dirty="0"/>
              <a:t>there is little confidence that improvements will be made in </a:t>
            </a:r>
          </a:p>
          <a:p>
            <a:pPr algn="ctr" defTabSz="966788"/>
            <a:r>
              <a:rPr lang="en-US" sz="1800" b="1" dirty="0"/>
              <a:t>how the Bureau is seen as a better place to work. </a:t>
            </a:r>
          </a:p>
        </p:txBody>
      </p:sp>
      <p:pic>
        <p:nvPicPr>
          <p:cNvPr id="20484" name="Picture 2" descr="Speech bubbles"/>
          <p:cNvPicPr>
            <a:picLocks noChangeAspect="1" noChangeArrowheads="1"/>
          </p:cNvPicPr>
          <p:nvPr/>
        </p:nvPicPr>
        <p:blipFill>
          <a:blip r:embed="rId3" cstate="print"/>
          <a:srcRect/>
          <a:stretch>
            <a:fillRect/>
          </a:stretch>
        </p:blipFill>
        <p:spPr bwMode="auto">
          <a:xfrm>
            <a:off x="3475038" y="4637088"/>
            <a:ext cx="2389187" cy="1982373"/>
          </a:xfrm>
          <a:prstGeom prst="rect">
            <a:avLst/>
          </a:prstGeom>
          <a:noFill/>
          <a:ln w="9525">
            <a:noFill/>
            <a:miter lim="800000"/>
            <a:headEnd/>
            <a:tailEnd/>
          </a:ln>
        </p:spPr>
      </p:pic>
    </p:spTree>
    <p:extLst>
      <p:ext uri="{BB962C8B-B14F-4D97-AF65-F5344CB8AC3E}">
        <p14:creationId xmlns:p14="http://schemas.microsoft.com/office/powerpoint/2010/main" val="2904954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98213"/>
            <a:ext cx="7518400" cy="739987"/>
          </a:xfrm>
        </p:spPr>
        <p:txBody>
          <a:bodyPr>
            <a:normAutofit/>
          </a:bodyPr>
          <a:lstStyle/>
          <a:p>
            <a:r>
              <a:rPr lang="en-US" sz="2700" dirty="0"/>
              <a:t>BEP Definition of Accountability</a:t>
            </a:r>
          </a:p>
        </p:txBody>
      </p:sp>
      <p:sp>
        <p:nvSpPr>
          <p:cNvPr id="3" name="Content Placeholder 2"/>
          <p:cNvSpPr>
            <a:spLocks noGrp="1"/>
          </p:cNvSpPr>
          <p:nvPr>
            <p:ph idx="1"/>
          </p:nvPr>
        </p:nvSpPr>
        <p:spPr>
          <a:xfrm>
            <a:off x="480060" y="1437627"/>
            <a:ext cx="8641080" cy="4389120"/>
          </a:xfrm>
        </p:spPr>
        <p:txBody>
          <a:bodyPr>
            <a:normAutofit/>
          </a:bodyPr>
          <a:lstStyle/>
          <a:p>
            <a:pPr marL="0" indent="0">
              <a:buNone/>
            </a:pPr>
            <a:r>
              <a:rPr lang="en-US" sz="1800" dirty="0"/>
              <a:t>When behavior or performance is demonstrated that does not meet policy or expectations set forth by the Director (i.e. BEP four core values), additional action such as *coaching, counseling, mentoring, training, re-training, and, eventually, performance or disciplinary action, is taken in order to gain acceptable behavior.  </a:t>
            </a:r>
          </a:p>
          <a:p>
            <a:endParaRPr lang="en-US" dirty="0"/>
          </a:p>
        </p:txBody>
      </p:sp>
      <p:sp>
        <p:nvSpPr>
          <p:cNvPr id="5" name="TextBox 4"/>
          <p:cNvSpPr txBox="1"/>
          <p:nvPr/>
        </p:nvSpPr>
        <p:spPr>
          <a:xfrm>
            <a:off x="426721" y="3106581"/>
            <a:ext cx="6538970" cy="307777"/>
          </a:xfrm>
          <a:prstGeom prst="rect">
            <a:avLst/>
          </a:prstGeom>
          <a:noFill/>
        </p:spPr>
        <p:txBody>
          <a:bodyPr wrap="none" lIns="91424" tIns="45712" rIns="91424" bIns="45712" rtlCol="0">
            <a:spAutoFit/>
          </a:bodyPr>
          <a:lstStyle/>
          <a:p>
            <a:r>
              <a:rPr lang="en-US" sz="1400" b="1" i="1" dirty="0">
                <a:solidFill>
                  <a:srgbClr val="FF0000"/>
                </a:solidFill>
              </a:rPr>
              <a:t>* Not all situations will follow all of the suggested steps above in sequence</a:t>
            </a:r>
          </a:p>
        </p:txBody>
      </p:sp>
      <p:sp>
        <p:nvSpPr>
          <p:cNvPr id="6" name="Title 1"/>
          <p:cNvSpPr txBox="1">
            <a:spLocks/>
          </p:cNvSpPr>
          <p:nvPr/>
        </p:nvSpPr>
        <p:spPr>
          <a:xfrm>
            <a:off x="480060" y="3436001"/>
            <a:ext cx="8641080" cy="1219200"/>
          </a:xfrm>
          <a:prstGeom prst="rect">
            <a:avLst/>
          </a:prstGeom>
        </p:spPr>
        <p:txBody>
          <a:bodyPr vert="horz" lIns="91416" tIns="45708" rIns="91416" bIns="45708" rtlCol="0" anchor="ctr">
            <a:normAutofit/>
          </a:bodyPr>
          <a:lstStyle/>
          <a:p>
            <a:pPr algn="ctr" defTabSz="914155" fontAlgn="auto">
              <a:spcAft>
                <a:spcPts val="0"/>
              </a:spcAft>
              <a:defRPr/>
            </a:pPr>
            <a:r>
              <a:rPr lang="en-US" sz="2700" dirty="0">
                <a:latin typeface="+mj-lt"/>
                <a:ea typeface="+mj-ea"/>
                <a:cs typeface="+mj-cs"/>
              </a:rPr>
              <a:t>Visible Accountability</a:t>
            </a:r>
          </a:p>
        </p:txBody>
      </p:sp>
      <p:sp>
        <p:nvSpPr>
          <p:cNvPr id="7" name="Rectangle 6"/>
          <p:cNvSpPr/>
          <p:nvPr/>
        </p:nvSpPr>
        <p:spPr>
          <a:xfrm>
            <a:off x="533400" y="4210623"/>
            <a:ext cx="8427720" cy="2456885"/>
          </a:xfrm>
          <a:prstGeom prst="rect">
            <a:avLst/>
          </a:prstGeom>
        </p:spPr>
        <p:txBody>
          <a:bodyPr wrap="square" lIns="91424" tIns="45712" rIns="91424" bIns="45712">
            <a:spAutoFit/>
          </a:bodyPr>
          <a:lstStyle/>
          <a:p>
            <a:r>
              <a:rPr lang="en-US" dirty="0" smtClean="0"/>
              <a:t>If reported behavior persists (i.e. others are consistently treated the same way or work is not performed up to standards) then, by definition, the person is not being held accountable. </a:t>
            </a:r>
          </a:p>
          <a:p>
            <a:endParaRPr lang="en-US" dirty="0" smtClean="0"/>
          </a:p>
          <a:p>
            <a:pPr algn="ctr"/>
            <a:r>
              <a:rPr lang="en-US" i="1" dirty="0" smtClean="0">
                <a:solidFill>
                  <a:srgbClr val="FF0000"/>
                </a:solidFill>
              </a:rPr>
              <a:t>Success will be visible and identifiable by a positive change in behavior or – after repeated attempts at growing and equipping them to succeed have failed – the person eventually being removed from their position due to non-compliance.</a:t>
            </a:r>
            <a:endParaRPr lang="en-US" i="1" dirty="0">
              <a:solidFill>
                <a:srgbClr val="FF0000"/>
              </a:solidFill>
            </a:endParaRPr>
          </a:p>
        </p:txBody>
      </p:sp>
    </p:spTree>
    <p:extLst>
      <p:ext uri="{BB962C8B-B14F-4D97-AF65-F5344CB8AC3E}">
        <p14:creationId xmlns:p14="http://schemas.microsoft.com/office/powerpoint/2010/main" val="69586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158240"/>
            <a:ext cx="8641080" cy="548640"/>
          </a:xfrm>
        </p:spPr>
        <p:txBody>
          <a:bodyPr>
            <a:normAutofit/>
          </a:bodyPr>
          <a:lstStyle/>
          <a:p>
            <a:r>
              <a:rPr lang="en-US" dirty="0" smtClean="0"/>
              <a:t>Key Tenets</a:t>
            </a:r>
            <a:r>
              <a:rPr lang="en-US" dirty="0" smtClean="0">
                <a:solidFill>
                  <a:srgbClr val="FF0000"/>
                </a:solidFill>
                <a:latin typeface="Broadway" pitchFamily="82" charset="0"/>
              </a:rPr>
              <a:t> </a:t>
            </a:r>
            <a:endParaRPr lang="en-US" dirty="0"/>
          </a:p>
        </p:txBody>
      </p:sp>
      <p:sp>
        <p:nvSpPr>
          <p:cNvPr id="3" name="Content Placeholder 2"/>
          <p:cNvSpPr>
            <a:spLocks noGrp="1"/>
          </p:cNvSpPr>
          <p:nvPr>
            <p:ph idx="1"/>
          </p:nvPr>
        </p:nvSpPr>
        <p:spPr>
          <a:xfrm>
            <a:off x="480060" y="1666240"/>
            <a:ext cx="8641080" cy="5527040"/>
          </a:xfrm>
        </p:spPr>
        <p:txBody>
          <a:bodyPr>
            <a:normAutofit/>
          </a:bodyPr>
          <a:lstStyle/>
          <a:p>
            <a:r>
              <a:rPr lang="en-US" sz="1800" dirty="0"/>
              <a:t>My behavior </a:t>
            </a:r>
            <a:r>
              <a:rPr lang="en-US" sz="1800" b="1" dirty="0">
                <a:solidFill>
                  <a:srgbClr val="00B050"/>
                </a:solidFill>
              </a:rPr>
              <a:t>WILL</a:t>
            </a:r>
            <a:r>
              <a:rPr lang="en-US" sz="1800" dirty="0"/>
              <a:t> display the BEP </a:t>
            </a:r>
            <a:r>
              <a:rPr lang="en-US" sz="1800" b="1" dirty="0">
                <a:solidFill>
                  <a:srgbClr val="0070C0"/>
                </a:solidFill>
              </a:rPr>
              <a:t>FOUR CORE VALUES </a:t>
            </a:r>
            <a:r>
              <a:rPr lang="en-US" sz="1800" dirty="0"/>
              <a:t>and </a:t>
            </a:r>
            <a:r>
              <a:rPr lang="en-US" sz="1800" b="1" dirty="0">
                <a:solidFill>
                  <a:srgbClr val="0070C0"/>
                </a:solidFill>
              </a:rPr>
              <a:t>BEP Credo </a:t>
            </a:r>
            <a:r>
              <a:rPr lang="en-US" sz="1800" dirty="0"/>
              <a:t>throughout my work day, regardless of my level in the organization</a:t>
            </a:r>
          </a:p>
          <a:p>
            <a:r>
              <a:rPr lang="en-US" sz="1800" dirty="0"/>
              <a:t>It is my job to </a:t>
            </a:r>
            <a:r>
              <a:rPr lang="en-US" sz="1800" b="1" dirty="0">
                <a:solidFill>
                  <a:srgbClr val="FF0000"/>
                </a:solidFill>
              </a:rPr>
              <a:t>FIND A WAY </a:t>
            </a:r>
            <a:r>
              <a:rPr lang="en-US" sz="1800" dirty="0"/>
              <a:t>to satisfy you!</a:t>
            </a:r>
          </a:p>
          <a:p>
            <a:r>
              <a:rPr lang="en-US" sz="1800" dirty="0"/>
              <a:t>It is my </a:t>
            </a:r>
            <a:r>
              <a:rPr lang="en-US" sz="1800" b="1" dirty="0">
                <a:solidFill>
                  <a:srgbClr val="00B050"/>
                </a:solidFill>
              </a:rPr>
              <a:t>PRIVILEGE</a:t>
            </a:r>
            <a:r>
              <a:rPr lang="en-US" sz="1800" dirty="0"/>
              <a:t> to </a:t>
            </a:r>
            <a:r>
              <a:rPr lang="en-US" sz="1800" b="1" dirty="0">
                <a:solidFill>
                  <a:srgbClr val="0070C0"/>
                </a:solidFill>
              </a:rPr>
              <a:t>ENTHUSIASTICALLY</a:t>
            </a:r>
            <a:r>
              <a:rPr lang="en-US" sz="1800" dirty="0"/>
              <a:t> serve you</a:t>
            </a:r>
          </a:p>
          <a:p>
            <a:r>
              <a:rPr lang="en-US" sz="1800" dirty="0"/>
              <a:t>The only reason for </a:t>
            </a:r>
            <a:r>
              <a:rPr lang="en-US" sz="1800" b="1" dirty="0">
                <a:solidFill>
                  <a:schemeClr val="accent6">
                    <a:lumMod val="75000"/>
                  </a:schemeClr>
                </a:solidFill>
              </a:rPr>
              <a:t>MY JOB </a:t>
            </a:r>
            <a:r>
              <a:rPr lang="en-US" sz="1800" dirty="0"/>
              <a:t>is to satisfy you and produce my product/service in a world class manner</a:t>
            </a:r>
          </a:p>
          <a:p>
            <a:r>
              <a:rPr lang="en-US" sz="1800" dirty="0"/>
              <a:t>It is my job to provide you </a:t>
            </a:r>
            <a:r>
              <a:rPr lang="en-US" sz="1800" b="1" dirty="0">
                <a:solidFill>
                  <a:srgbClr val="FF0000"/>
                </a:solidFill>
              </a:rPr>
              <a:t>TIMELY</a:t>
            </a:r>
            <a:r>
              <a:rPr lang="en-US" sz="1800" dirty="0"/>
              <a:t> and </a:t>
            </a:r>
            <a:r>
              <a:rPr lang="en-US" sz="1800" b="1" dirty="0">
                <a:solidFill>
                  <a:srgbClr val="00B050"/>
                </a:solidFill>
              </a:rPr>
              <a:t>ACCURATE</a:t>
            </a:r>
            <a:r>
              <a:rPr lang="en-US" sz="1800" dirty="0"/>
              <a:t> service</a:t>
            </a:r>
          </a:p>
          <a:p>
            <a:r>
              <a:rPr lang="en-US" sz="1800" dirty="0"/>
              <a:t>It is my job to </a:t>
            </a:r>
            <a:r>
              <a:rPr lang="en-US" sz="1800" b="1" dirty="0">
                <a:solidFill>
                  <a:srgbClr val="0070C0"/>
                </a:solidFill>
              </a:rPr>
              <a:t>ASSIST YOU </a:t>
            </a:r>
            <a:r>
              <a:rPr lang="en-US" sz="1800" dirty="0"/>
              <a:t>with getting through </a:t>
            </a:r>
            <a:r>
              <a:rPr lang="en-US" sz="1800" u="sng" dirty="0"/>
              <a:t>my</a:t>
            </a:r>
            <a:r>
              <a:rPr lang="en-US" sz="1800" dirty="0"/>
              <a:t> bureaucracy</a:t>
            </a:r>
          </a:p>
          <a:p>
            <a:r>
              <a:rPr lang="en-US" sz="1800" dirty="0"/>
              <a:t>It is my job to </a:t>
            </a:r>
            <a:r>
              <a:rPr lang="en-US" sz="1800" b="1" dirty="0">
                <a:solidFill>
                  <a:srgbClr val="00B050"/>
                </a:solidFill>
              </a:rPr>
              <a:t>EXPLAIN</a:t>
            </a:r>
            <a:r>
              <a:rPr lang="en-US" sz="1800" dirty="0">
                <a:solidFill>
                  <a:srgbClr val="FF0000"/>
                </a:solidFill>
              </a:rPr>
              <a:t> </a:t>
            </a:r>
            <a:r>
              <a:rPr lang="en-US" sz="1800" dirty="0"/>
              <a:t>to you when I must say no, the reasons for my decision </a:t>
            </a:r>
          </a:p>
          <a:p>
            <a:r>
              <a:rPr lang="en-US" sz="1800" dirty="0"/>
              <a:t>It is my job to provide you </a:t>
            </a:r>
            <a:r>
              <a:rPr lang="en-US" sz="1800" b="1" dirty="0">
                <a:solidFill>
                  <a:srgbClr val="FF0000"/>
                </a:solidFill>
              </a:rPr>
              <a:t>ALTERNATIVES</a:t>
            </a:r>
            <a:r>
              <a:rPr lang="en-US" sz="1800" dirty="0"/>
              <a:t> if I can’t deliver a Yes</a:t>
            </a:r>
          </a:p>
          <a:p>
            <a:r>
              <a:rPr lang="en-US" sz="1800" dirty="0"/>
              <a:t>If I am a manager, it is one of my key duties to </a:t>
            </a:r>
            <a:r>
              <a:rPr lang="en-US" sz="1800" b="1" dirty="0">
                <a:solidFill>
                  <a:srgbClr val="00B050"/>
                </a:solidFill>
              </a:rPr>
              <a:t>LISTEN</a:t>
            </a:r>
            <a:r>
              <a:rPr lang="en-US" sz="1800" dirty="0"/>
              <a:t> to you and to </a:t>
            </a:r>
            <a:r>
              <a:rPr lang="en-US" sz="1800" b="1" dirty="0">
                <a:solidFill>
                  <a:srgbClr val="0070C0"/>
                </a:solidFill>
              </a:rPr>
              <a:t>RESOLVE</a:t>
            </a:r>
            <a:r>
              <a:rPr lang="en-US" sz="1800" dirty="0"/>
              <a:t> your issue without it having to go beyond me</a:t>
            </a:r>
          </a:p>
          <a:p>
            <a:r>
              <a:rPr lang="en-US" sz="1800" dirty="0"/>
              <a:t>If I am a manager and my subordinate did not act within the spirit of </a:t>
            </a:r>
            <a:r>
              <a:rPr lang="en-US" sz="1800" b="1" dirty="0">
                <a:solidFill>
                  <a:srgbClr val="FF0000"/>
                </a:solidFill>
                <a:latin typeface="Britannic Bold" pitchFamily="34" charset="0"/>
              </a:rPr>
              <a:t>Aim 4 Yes</a:t>
            </a:r>
            <a:r>
              <a:rPr lang="en-US" sz="1800" dirty="0"/>
              <a:t>, I will hold them </a:t>
            </a:r>
            <a:r>
              <a:rPr lang="en-US" sz="1800" b="1" dirty="0">
                <a:solidFill>
                  <a:srgbClr val="00B050"/>
                </a:solidFill>
              </a:rPr>
              <a:t>ACCOUNTABLE</a:t>
            </a:r>
            <a:r>
              <a:rPr lang="en-US" sz="1800" dirty="0"/>
              <a:t> within this framework</a:t>
            </a:r>
          </a:p>
          <a:p>
            <a:r>
              <a:rPr lang="en-US" sz="1800" dirty="0"/>
              <a:t>I will </a:t>
            </a:r>
            <a:r>
              <a:rPr lang="en-US" sz="1800" b="1" dirty="0">
                <a:solidFill>
                  <a:srgbClr val="0070C0"/>
                </a:solidFill>
              </a:rPr>
              <a:t>REWARD</a:t>
            </a:r>
            <a:r>
              <a:rPr lang="en-US" sz="1800" dirty="0"/>
              <a:t> behavior that espouses the BEP core values and </a:t>
            </a:r>
            <a:r>
              <a:rPr lang="en-US" sz="1800" b="1" dirty="0">
                <a:solidFill>
                  <a:srgbClr val="FF0000"/>
                </a:solidFill>
                <a:latin typeface="Britannic Bold" pitchFamily="34" charset="0"/>
              </a:rPr>
              <a:t>Aim 4 Yes</a:t>
            </a:r>
            <a:r>
              <a:rPr lang="en-US" sz="1800" dirty="0">
                <a:solidFill>
                  <a:srgbClr val="FF0000"/>
                </a:solidFill>
                <a:latin typeface="Britannic Bold" pitchFamily="34" charset="0"/>
              </a:rPr>
              <a:t>! </a:t>
            </a:r>
            <a:endParaRPr lang="en-US" sz="1800" dirty="0">
              <a:latin typeface="Britannic Bold" pitchFamily="34" charset="0"/>
            </a:endParaRPr>
          </a:p>
        </p:txBody>
      </p:sp>
      <p:pic>
        <p:nvPicPr>
          <p:cNvPr id="1026" name="Picture 2" descr="C:\Users\levyw\AppData\Local\Microsoft\Windows\Temporary Internet Files\Content.Outlook\L1WE1D6L\Aim4Yes_1in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640" y="82955"/>
            <a:ext cx="4693920" cy="76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9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Accountability</a:t>
            </a:r>
            <a:endParaRPr lang="en-US" dirty="0"/>
          </a:p>
        </p:txBody>
      </p:sp>
      <p:sp>
        <p:nvSpPr>
          <p:cNvPr id="4" name="TextBox 3"/>
          <p:cNvSpPr txBox="1"/>
          <p:nvPr/>
        </p:nvSpPr>
        <p:spPr>
          <a:xfrm>
            <a:off x="1099008" y="3889751"/>
            <a:ext cx="7169960" cy="1384986"/>
          </a:xfrm>
          <a:prstGeom prst="rect">
            <a:avLst/>
          </a:prstGeom>
          <a:noFill/>
        </p:spPr>
        <p:txBody>
          <a:bodyPr wrap="none" lIns="91432" tIns="45716" rIns="91432" bIns="45716" rtlCol="0">
            <a:spAutoFit/>
          </a:bodyPr>
          <a:lstStyle/>
          <a:p>
            <a:pPr algn="ctr"/>
            <a:r>
              <a:rPr lang="en-US" sz="2800" b="1" dirty="0" smtClean="0"/>
              <a:t>As the tag line says, the </a:t>
            </a:r>
            <a:r>
              <a:rPr lang="en-US" sz="2800" b="1" dirty="0"/>
              <a:t>thrust of this initiative </a:t>
            </a:r>
            <a:endParaRPr lang="en-US" sz="2800" b="1" dirty="0" smtClean="0"/>
          </a:p>
          <a:p>
            <a:pPr algn="ctr"/>
            <a:r>
              <a:rPr lang="en-US" sz="2800" b="1" dirty="0" smtClean="0"/>
              <a:t>is </a:t>
            </a:r>
            <a:r>
              <a:rPr lang="en-US" sz="2800" b="1" dirty="0"/>
              <a:t>personal </a:t>
            </a:r>
            <a:r>
              <a:rPr lang="en-US" sz="2800" b="1" dirty="0" smtClean="0"/>
              <a:t>excellence and accountability </a:t>
            </a:r>
            <a:endParaRPr lang="en-US" sz="2800" b="1" dirty="0"/>
          </a:p>
          <a:p>
            <a:pPr algn="ctr"/>
            <a:r>
              <a:rPr lang="en-US" sz="2800" b="1" dirty="0" smtClean="0"/>
              <a:t>no </a:t>
            </a:r>
            <a:r>
              <a:rPr lang="en-US" sz="2800" b="1" dirty="0"/>
              <a:t>matter what anyone else is doing.  </a:t>
            </a:r>
          </a:p>
        </p:txBody>
      </p:sp>
      <p:pic>
        <p:nvPicPr>
          <p:cNvPr id="5" name="Picture 2" descr="C:\Users\levyw\AppData\Local\Microsoft\Windows\Temporary Internet Files\Content.Outlook\L1WE1D6L\BEP_Great_3i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6" y="1388537"/>
            <a:ext cx="5562600" cy="215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5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360045" y="1092180"/>
            <a:ext cx="8881110" cy="526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644" tIns="48322" rIns="96644" bIns="48322">
            <a:spAutoFit/>
          </a:bodyPr>
          <a:lstStyle/>
          <a:p>
            <a:pPr marL="302039" indent="-302039" defTabSz="966440">
              <a:buFontTx/>
              <a:buChar char="-"/>
            </a:pPr>
            <a:r>
              <a:rPr lang="en-US" sz="2100" b="1" dirty="0">
                <a:solidFill>
                  <a:srgbClr val="000000"/>
                </a:solidFill>
                <a:latin typeface="Century Gothic" pitchFamily="34" charset="0"/>
              </a:rPr>
              <a:t> We model our Credo and four core values</a:t>
            </a:r>
          </a:p>
          <a:p>
            <a:pPr marL="302039" indent="-302039" defTabSz="966440">
              <a:buFontTx/>
              <a:buChar char="-"/>
            </a:pPr>
            <a:r>
              <a:rPr lang="en-US" sz="2100" b="1" dirty="0">
                <a:solidFill>
                  <a:srgbClr val="000000"/>
                </a:solidFill>
                <a:latin typeface="Century Gothic" pitchFamily="34" charset="0"/>
              </a:rPr>
              <a:t> We behave honestly and ethically</a:t>
            </a:r>
          </a:p>
          <a:p>
            <a:pPr marL="302039" indent="-302039" defTabSz="966440">
              <a:buFontTx/>
              <a:buChar char="-"/>
            </a:pPr>
            <a:r>
              <a:rPr lang="en-US" sz="2100" b="1" dirty="0">
                <a:solidFill>
                  <a:srgbClr val="000000"/>
                </a:solidFill>
                <a:latin typeface="Century Gothic" pitchFamily="34" charset="0"/>
              </a:rPr>
              <a:t> We are diverse in our people, ideas, and leaders</a:t>
            </a:r>
          </a:p>
          <a:p>
            <a:pPr marL="302039" indent="-302039" defTabSz="966440">
              <a:buFontTx/>
              <a:buChar char="-"/>
            </a:pPr>
            <a:r>
              <a:rPr lang="en-US" sz="2100" b="1" dirty="0">
                <a:solidFill>
                  <a:srgbClr val="000000"/>
                </a:solidFill>
                <a:latin typeface="Century Gothic" pitchFamily="34" charset="0"/>
              </a:rPr>
              <a:t> We have supervisors who regularly engage their employees and </a:t>
            </a:r>
            <a:r>
              <a:rPr lang="en-US" sz="2100" b="1" dirty="0" smtClean="0">
                <a:solidFill>
                  <a:srgbClr val="000000"/>
                </a:solidFill>
                <a:latin typeface="Century Gothic" pitchFamily="34" charset="0"/>
              </a:rPr>
              <a:t>solicit </a:t>
            </a:r>
            <a:r>
              <a:rPr lang="en-US" sz="2100" b="1" dirty="0">
                <a:solidFill>
                  <a:srgbClr val="000000"/>
                </a:solidFill>
                <a:latin typeface="Century Gothic" pitchFamily="34" charset="0"/>
              </a:rPr>
              <a:t>input on workplace issues</a:t>
            </a:r>
          </a:p>
          <a:p>
            <a:pPr marL="302039" indent="-302039" defTabSz="966440">
              <a:buFontTx/>
              <a:buChar char="-"/>
            </a:pPr>
            <a:r>
              <a:rPr lang="en-US" sz="2100" b="1" dirty="0">
                <a:solidFill>
                  <a:srgbClr val="000000"/>
                </a:solidFill>
                <a:latin typeface="Century Gothic" pitchFamily="34" charset="0"/>
              </a:rPr>
              <a:t> We are good stewards of our financial and environmental  </a:t>
            </a:r>
          </a:p>
          <a:p>
            <a:pPr defTabSz="966440"/>
            <a:r>
              <a:rPr lang="en-US" sz="2100" b="1" dirty="0">
                <a:solidFill>
                  <a:srgbClr val="000000"/>
                </a:solidFill>
                <a:latin typeface="Century Gothic" pitchFamily="34" charset="0"/>
              </a:rPr>
              <a:t>     resources</a:t>
            </a:r>
          </a:p>
          <a:p>
            <a:pPr marL="362448" indent="-362448" defTabSz="966440">
              <a:buFontTx/>
              <a:buChar char="-"/>
            </a:pPr>
            <a:r>
              <a:rPr lang="en-US" sz="2100" b="1" dirty="0">
                <a:solidFill>
                  <a:srgbClr val="000000"/>
                </a:solidFill>
                <a:latin typeface="Century Gothic" pitchFamily="34" charset="0"/>
              </a:rPr>
              <a:t>We maintain a healthy, safe, and secure workplace</a:t>
            </a:r>
          </a:p>
          <a:p>
            <a:pPr marL="302039" indent="-302039" defTabSz="966440">
              <a:buFontTx/>
              <a:buChar char="-"/>
            </a:pPr>
            <a:r>
              <a:rPr lang="en-US" sz="2100" b="1" dirty="0">
                <a:solidFill>
                  <a:srgbClr val="000000"/>
                </a:solidFill>
                <a:latin typeface="Century Gothic" pitchFamily="34" charset="0"/>
              </a:rPr>
              <a:t> We develop products that meet or exceed our customer’s  </a:t>
            </a:r>
          </a:p>
          <a:p>
            <a:pPr defTabSz="966440"/>
            <a:r>
              <a:rPr lang="en-US" sz="2100" b="1" dirty="0">
                <a:solidFill>
                  <a:srgbClr val="000000"/>
                </a:solidFill>
                <a:latin typeface="Century Gothic" pitchFamily="34" charset="0"/>
              </a:rPr>
              <a:t>     expectations</a:t>
            </a:r>
          </a:p>
          <a:p>
            <a:pPr marL="362448" indent="-362448" defTabSz="966440">
              <a:buFontTx/>
              <a:buChar char="-"/>
            </a:pPr>
            <a:r>
              <a:rPr lang="en-US" sz="2100" b="1" dirty="0">
                <a:solidFill>
                  <a:srgbClr val="000000"/>
                </a:solidFill>
                <a:latin typeface="Century Gothic" pitchFamily="34" charset="0"/>
              </a:rPr>
              <a:t>We equip our workforce with the modern equipment and IT-based business tools it needs to be highly effective</a:t>
            </a:r>
          </a:p>
          <a:p>
            <a:pPr marL="362448" indent="-362448" defTabSz="966440">
              <a:buFontTx/>
              <a:buChar char="-"/>
            </a:pPr>
            <a:r>
              <a:rPr lang="en-US" sz="2100" b="1" dirty="0">
                <a:solidFill>
                  <a:srgbClr val="000000"/>
                </a:solidFill>
                <a:latin typeface="Century Gothic" pitchFamily="34" charset="0"/>
              </a:rPr>
              <a:t>We have employees committed to the mission who deliver solutions</a:t>
            </a:r>
          </a:p>
          <a:p>
            <a:pPr marL="362448" indent="-362448" defTabSz="966440">
              <a:buFontTx/>
              <a:buChar char="-"/>
            </a:pPr>
            <a:r>
              <a:rPr lang="en-US" sz="2100" b="1" dirty="0">
                <a:solidFill>
                  <a:srgbClr val="000000"/>
                </a:solidFill>
                <a:latin typeface="Century Gothic" pitchFamily="34" charset="0"/>
              </a:rPr>
              <a:t>We are committed to developing our employees</a:t>
            </a:r>
          </a:p>
          <a:p>
            <a:pPr marL="362448" indent="-362448" defTabSz="966440">
              <a:buFontTx/>
              <a:buChar char="-"/>
            </a:pPr>
            <a:r>
              <a:rPr lang="en-US" sz="2100" b="1" dirty="0">
                <a:solidFill>
                  <a:srgbClr val="000000"/>
                </a:solidFill>
                <a:latin typeface="Century Gothic" pitchFamily="34" charset="0"/>
              </a:rPr>
              <a:t>We effectively plan for the </a:t>
            </a:r>
            <a:r>
              <a:rPr lang="en-US" sz="2100" b="1" dirty="0" smtClean="0">
                <a:solidFill>
                  <a:srgbClr val="000000"/>
                </a:solidFill>
                <a:latin typeface="Century Gothic" pitchFamily="34" charset="0"/>
              </a:rPr>
              <a:t>future, adapt, and learn</a:t>
            </a:r>
            <a:endParaRPr lang="en-US" sz="2100" b="1" dirty="0">
              <a:solidFill>
                <a:srgbClr val="000000"/>
              </a:solidFill>
              <a:latin typeface="Century Gothic" pitchFamily="34" charset="0"/>
            </a:endParaRPr>
          </a:p>
        </p:txBody>
      </p:sp>
      <p:sp>
        <p:nvSpPr>
          <p:cNvPr id="24" name="Rectangle 23"/>
          <p:cNvSpPr/>
          <p:nvPr/>
        </p:nvSpPr>
        <p:spPr>
          <a:xfrm>
            <a:off x="1429960" y="-21396"/>
            <a:ext cx="6927788" cy="974751"/>
          </a:xfrm>
          <a:prstGeom prst="rect">
            <a:avLst/>
          </a:prstGeom>
          <a:noFill/>
        </p:spPr>
        <p:txBody>
          <a:bodyPr wrap="none" lIns="96644" tIns="48322" rIns="96644" bIns="48322">
            <a:spAutoFit/>
          </a:bodyPr>
          <a:lstStyle/>
          <a:p>
            <a:pPr algn="ctr" defTabSz="966440" fontAlgn="auto">
              <a:spcBef>
                <a:spcPts val="0"/>
              </a:spcBef>
              <a:spcAft>
                <a:spcPts val="0"/>
              </a:spcAft>
            </a:pPr>
            <a:r>
              <a:rPr lang="en-US" sz="5700" b="1" kern="0" dirty="0">
                <a:ln w="19050">
                  <a:solidFill>
                    <a:srgbClr val="1F497D">
                      <a:tint val="1000"/>
                    </a:srgbClr>
                  </a:solidFill>
                  <a:prstDash val="solid"/>
                </a:ln>
                <a:solidFill>
                  <a:srgbClr val="00B050"/>
                </a:solidFill>
                <a:effectLst>
                  <a:outerShdw blurRad="50000" dist="50800" dir="7500000" algn="tl">
                    <a:srgbClr val="000000">
                      <a:shade val="5000"/>
                      <a:alpha val="35000"/>
                    </a:srgbClr>
                  </a:outerShdw>
                </a:effectLst>
                <a:latin typeface="Berlin Sans FB" pitchFamily="34" charset="0"/>
                <a:cs typeface="Aharoni" pitchFamily="2" charset="-79"/>
              </a:rPr>
              <a:t>A “</a:t>
            </a:r>
            <a:r>
              <a:rPr lang="en-US" sz="4800" b="1" kern="0" dirty="0">
                <a:ln w="19050">
                  <a:solidFill>
                    <a:srgbClr val="1F497D">
                      <a:tint val="1000"/>
                    </a:srgbClr>
                  </a:solidFill>
                  <a:prstDash val="solid"/>
                </a:ln>
                <a:solidFill>
                  <a:srgbClr val="00B050"/>
                </a:solidFill>
                <a:effectLst>
                  <a:outerShdw blurRad="50000" dist="50800" dir="7500000" algn="tl">
                    <a:srgbClr val="000000">
                      <a:shade val="5000"/>
                      <a:alpha val="35000"/>
                    </a:srgbClr>
                  </a:outerShdw>
                </a:effectLst>
                <a:latin typeface="Berlin Sans FB" pitchFamily="34" charset="0"/>
                <a:cs typeface="Aharoni" pitchFamily="2" charset="-79"/>
              </a:rPr>
              <a:t>World</a:t>
            </a:r>
            <a:r>
              <a:rPr lang="en-US" sz="5700" b="1" kern="0" dirty="0">
                <a:ln w="19050">
                  <a:solidFill>
                    <a:srgbClr val="1F497D">
                      <a:tint val="1000"/>
                    </a:srgbClr>
                  </a:solidFill>
                  <a:prstDash val="solid"/>
                </a:ln>
                <a:solidFill>
                  <a:srgbClr val="00B050"/>
                </a:solidFill>
                <a:effectLst>
                  <a:outerShdw blurRad="50000" dist="50800" dir="7500000" algn="tl">
                    <a:srgbClr val="000000">
                      <a:shade val="5000"/>
                      <a:alpha val="35000"/>
                    </a:srgbClr>
                  </a:outerShdw>
                </a:effectLst>
                <a:latin typeface="Berlin Sans FB" pitchFamily="34" charset="0"/>
                <a:cs typeface="Aharoni" pitchFamily="2" charset="-79"/>
              </a:rPr>
              <a:t> Class” BEP</a:t>
            </a:r>
            <a:endParaRPr lang="en-US" sz="2500" b="1" kern="0" dirty="0">
              <a:ln w="19050">
                <a:solidFill>
                  <a:srgbClr val="1F497D">
                    <a:tint val="1000"/>
                  </a:srgbClr>
                </a:solidFill>
                <a:prstDash val="solid"/>
              </a:ln>
              <a:solidFill>
                <a:srgbClr val="00B050"/>
              </a:solidFill>
              <a:effectLst>
                <a:outerShdw blurRad="50000" dist="50800" dir="7500000" algn="tl">
                  <a:srgbClr val="000000">
                    <a:shade val="5000"/>
                    <a:alpha val="35000"/>
                  </a:srgbClr>
                </a:outerShdw>
              </a:effectLst>
              <a:latin typeface="Berlin Sans FB" pitchFamily="34" charset="0"/>
              <a:cs typeface="Aharoni" pitchFamily="2" charset="-79"/>
            </a:endParaRPr>
          </a:p>
        </p:txBody>
      </p:sp>
      <p:pic>
        <p:nvPicPr>
          <p:cNvPr id="5" name="Picture 2" descr="\\Bepfiles\bptw$\BPTW Branding\BPTW &amp; BEP Logos\BPTW Logo - Blue 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68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z="2800" dirty="0" smtClean="0">
                <a:latin typeface="+mn-lt"/>
              </a:rPr>
              <a:t>List of Implemented Engagement Initiatives</a:t>
            </a:r>
            <a:endParaRPr lang="en-US" sz="2800" dirty="0">
              <a:latin typeface="+mn-lt"/>
            </a:endParaRPr>
          </a:p>
        </p:txBody>
      </p:sp>
      <p:sp>
        <p:nvSpPr>
          <p:cNvPr id="160771" name="Rectangle 3"/>
          <p:cNvSpPr>
            <a:spLocks noGrp="1" noChangeArrowheads="1"/>
          </p:cNvSpPr>
          <p:nvPr>
            <p:ph type="body" idx="1"/>
          </p:nvPr>
        </p:nvSpPr>
        <p:spPr>
          <a:xfrm>
            <a:off x="444500" y="1091142"/>
            <a:ext cx="8224838" cy="5792788"/>
          </a:xfrm>
        </p:spPr>
        <p:txBody>
          <a:bodyPr/>
          <a:lstStyle/>
          <a:p>
            <a:pPr eaLnBrk="1" hangingPunct="1"/>
            <a:r>
              <a:rPr lang="en-US" sz="1800" dirty="0" smtClean="0"/>
              <a:t>Published highlights of Director’s staff meeting minutes</a:t>
            </a:r>
          </a:p>
          <a:p>
            <a:pPr eaLnBrk="1" hangingPunct="1"/>
            <a:r>
              <a:rPr lang="en-US" sz="1800" dirty="0" smtClean="0"/>
              <a:t>Re-established employee career service awards</a:t>
            </a:r>
          </a:p>
          <a:p>
            <a:pPr eaLnBrk="1" hangingPunct="1"/>
            <a:r>
              <a:rPr lang="en-US" sz="1800" b="1" dirty="0" smtClean="0"/>
              <a:t>Improved labor/management relations via several joint sessions of discussion and continued dialogue</a:t>
            </a:r>
          </a:p>
          <a:p>
            <a:pPr eaLnBrk="1" hangingPunct="1"/>
            <a:r>
              <a:rPr lang="en-US" sz="1800" b="1" dirty="0" smtClean="0"/>
              <a:t>Issued policy requiring employee Subject  Matter Expert participation on all major projects</a:t>
            </a:r>
          </a:p>
          <a:p>
            <a:pPr eaLnBrk="1" hangingPunct="1"/>
            <a:r>
              <a:rPr lang="en-US" sz="1800" dirty="0" smtClean="0"/>
              <a:t>Allowed self-sponsorship of lost/forgotten badges</a:t>
            </a:r>
          </a:p>
          <a:p>
            <a:pPr eaLnBrk="1" hangingPunct="1"/>
            <a:r>
              <a:rPr lang="en-US" sz="1800" dirty="0" smtClean="0"/>
              <a:t>Ceased random time-card audits</a:t>
            </a:r>
          </a:p>
          <a:p>
            <a:pPr eaLnBrk="1" hangingPunct="1"/>
            <a:r>
              <a:rPr lang="en-US" sz="1800" dirty="0" smtClean="0"/>
              <a:t>Allowed entry/exit of personal property/electronics</a:t>
            </a:r>
          </a:p>
          <a:p>
            <a:pPr eaLnBrk="1" hangingPunct="1"/>
            <a:r>
              <a:rPr lang="en-US" sz="1800" dirty="0" smtClean="0"/>
              <a:t>Removed photography prohibitions in employee common areas</a:t>
            </a:r>
          </a:p>
          <a:p>
            <a:pPr eaLnBrk="1" hangingPunct="1"/>
            <a:r>
              <a:rPr lang="en-US" sz="1800" b="1" dirty="0" smtClean="0"/>
              <a:t>Implemented an individual goal-based performance system</a:t>
            </a:r>
          </a:p>
          <a:p>
            <a:pPr eaLnBrk="1" hangingPunct="1"/>
            <a:r>
              <a:rPr lang="en-US" sz="1800" dirty="0" smtClean="0"/>
              <a:t>Implemented floor tours for employees to connect to the core business</a:t>
            </a:r>
          </a:p>
          <a:p>
            <a:pPr eaLnBrk="1" hangingPunct="1"/>
            <a:r>
              <a:rPr lang="en-US" sz="1800" dirty="0" smtClean="0"/>
              <a:t>Created a common goal for all supervisors requiring employee engagement activities</a:t>
            </a:r>
          </a:p>
          <a:p>
            <a:pPr eaLnBrk="1" hangingPunct="1"/>
            <a:r>
              <a:rPr lang="en-US" sz="1800" dirty="0" smtClean="0"/>
              <a:t>Improved cafeteria food offerings</a:t>
            </a:r>
          </a:p>
          <a:p>
            <a:pPr eaLnBrk="1" hangingPunct="1"/>
            <a:r>
              <a:rPr lang="en-US" sz="1800" b="1" dirty="0" smtClean="0"/>
              <a:t>Implemented “Walking in my Shoes” program</a:t>
            </a:r>
          </a:p>
          <a:p>
            <a:pPr eaLnBrk="1" hangingPunct="1"/>
            <a:r>
              <a:rPr lang="en-US" sz="1800" b="1" dirty="0" smtClean="0"/>
              <a:t>Implemented Coaching &amp; Mentoring program</a:t>
            </a:r>
          </a:p>
          <a:p>
            <a:pPr eaLnBrk="1" hangingPunct="1"/>
            <a:endParaRPr lang="en-US" sz="1800" dirty="0" smtClean="0"/>
          </a:p>
          <a:p>
            <a:pPr eaLnBrk="1" hangingPunct="1"/>
            <a:endParaRPr lang="en-US"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07818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z="2800" dirty="0" smtClean="0">
                <a:latin typeface="+mn-lt"/>
              </a:rPr>
              <a:t>List of Implemented Engagement Initiatives</a:t>
            </a:r>
            <a:endParaRPr lang="en-US" sz="2800" dirty="0">
              <a:latin typeface="+mn-lt"/>
            </a:endParaRPr>
          </a:p>
        </p:txBody>
      </p:sp>
      <p:sp>
        <p:nvSpPr>
          <p:cNvPr id="160771" name="Rectangle 3"/>
          <p:cNvSpPr>
            <a:spLocks noGrp="1" noChangeArrowheads="1"/>
          </p:cNvSpPr>
          <p:nvPr>
            <p:ph type="body" idx="1"/>
          </p:nvPr>
        </p:nvSpPr>
        <p:spPr/>
        <p:txBody>
          <a:bodyPr/>
          <a:lstStyle/>
          <a:p>
            <a:pPr eaLnBrk="1" hangingPunct="1"/>
            <a:r>
              <a:rPr lang="en-US" sz="1800" dirty="0" smtClean="0"/>
              <a:t>Deployed a BPTW SharePoint site</a:t>
            </a:r>
          </a:p>
          <a:p>
            <a:pPr eaLnBrk="1" hangingPunct="1"/>
            <a:r>
              <a:rPr lang="en-US" sz="1800" dirty="0" smtClean="0"/>
              <a:t>Implemented periodic “Pulse Check” surveys</a:t>
            </a:r>
          </a:p>
          <a:p>
            <a:pPr eaLnBrk="1" hangingPunct="1"/>
            <a:r>
              <a:rPr lang="en-US" sz="1800" b="1" dirty="0" smtClean="0"/>
              <a:t>Completed mandatory training for all supervisors up to the Director on Employee Engagement and Leadership</a:t>
            </a:r>
          </a:p>
          <a:p>
            <a:pPr eaLnBrk="1" hangingPunct="1"/>
            <a:r>
              <a:rPr lang="en-US" sz="1800" b="1" dirty="0" smtClean="0"/>
              <a:t>Developed and executed a new supervisor course; requiring existing supervisors to complete the training</a:t>
            </a:r>
          </a:p>
          <a:p>
            <a:pPr eaLnBrk="1" hangingPunct="1"/>
            <a:r>
              <a:rPr lang="en-US" sz="1800" dirty="0" smtClean="0"/>
              <a:t>Developed and administered a Quality Service survey, and established leader improvement goals based on annual results</a:t>
            </a:r>
          </a:p>
          <a:p>
            <a:pPr eaLnBrk="1" hangingPunct="1"/>
            <a:r>
              <a:rPr lang="en-US" sz="1800" dirty="0" smtClean="0"/>
              <a:t>Delivered supervisor performance appraisal training</a:t>
            </a:r>
          </a:p>
          <a:p>
            <a:pPr eaLnBrk="1" hangingPunct="1"/>
            <a:r>
              <a:rPr lang="en-US" sz="1800" dirty="0" smtClean="0"/>
              <a:t>Implemented a craftsman BLOG</a:t>
            </a:r>
          </a:p>
          <a:p>
            <a:pPr eaLnBrk="1" hangingPunct="1"/>
            <a:r>
              <a:rPr lang="en-US" sz="1800" dirty="0" smtClean="0"/>
              <a:t>Implemented a BEP-wide BLOG</a:t>
            </a:r>
          </a:p>
          <a:p>
            <a:pPr eaLnBrk="1" hangingPunct="1"/>
            <a:r>
              <a:rPr lang="en-US" sz="1800" dirty="0" smtClean="0"/>
              <a:t>Constructed an employee computer lab</a:t>
            </a:r>
          </a:p>
          <a:p>
            <a:pPr eaLnBrk="1" hangingPunct="1"/>
            <a:r>
              <a:rPr lang="en-US" sz="1800" dirty="0" smtClean="0"/>
              <a:t>Increased work-life offerings</a:t>
            </a:r>
          </a:p>
          <a:p>
            <a:pPr eaLnBrk="1" hangingPunct="1"/>
            <a:r>
              <a:rPr lang="en-US" sz="1800" dirty="0" smtClean="0"/>
              <a:t>Developed a robust strategic management process</a:t>
            </a:r>
          </a:p>
          <a:p>
            <a:pPr eaLnBrk="1" hangingPunct="1"/>
            <a:r>
              <a:rPr lang="en-US" sz="1800" dirty="0" smtClean="0"/>
              <a:t>Implemented competency assessment</a:t>
            </a:r>
          </a:p>
          <a:p>
            <a:pPr eaLnBrk="1" hangingPunct="1"/>
            <a:r>
              <a:rPr lang="en-US" sz="1800" b="1" dirty="0" smtClean="0"/>
              <a:t>Formed the Deputy Director Circle</a:t>
            </a:r>
          </a:p>
          <a:p>
            <a:pPr eaLnBrk="1" hangingPunct="1"/>
            <a:r>
              <a:rPr lang="en-US" sz="1800" b="1" dirty="0" smtClean="0"/>
              <a:t>Created the annual JLC award for Management Excellence</a:t>
            </a:r>
          </a:p>
          <a:p>
            <a:pPr eaLnBrk="1" hangingPunct="1"/>
            <a:r>
              <a:rPr lang="en-US" sz="1800" b="1" dirty="0" smtClean="0"/>
              <a:t>Updated the New employee orientation and included the JLC</a:t>
            </a:r>
          </a:p>
          <a:p>
            <a:pPr eaLnBrk="1" hangingPunct="1"/>
            <a:endParaRPr lang="en-US" sz="1800" dirty="0" smtClean="0"/>
          </a:p>
          <a:p>
            <a:pPr eaLnBrk="1" hangingPunct="1"/>
            <a:endParaRPr lang="en-US"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44104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p:txBody>
          <a:bodyPr/>
          <a:lstStyle/>
          <a:p>
            <a:pPr marL="0" indent="0" algn="ctr" eaLnBrk="1" hangingPunct="1">
              <a:buNone/>
            </a:pPr>
            <a:endParaRPr lang="en-US" sz="7200" dirty="0" smtClean="0">
              <a:solidFill>
                <a:schemeClr val="accent6"/>
              </a:solidFill>
            </a:endParaRPr>
          </a:p>
          <a:p>
            <a:pPr marL="0" indent="0" algn="ctr" eaLnBrk="1" hangingPunct="1">
              <a:buNone/>
            </a:pPr>
            <a:r>
              <a:rPr lang="en-US" sz="7200" dirty="0" smtClean="0">
                <a:solidFill>
                  <a:schemeClr val="accent6"/>
                </a:solidFill>
              </a:rPr>
              <a:t>Questions?</a:t>
            </a:r>
          </a:p>
          <a:p>
            <a:pPr eaLnBrk="1" hangingPunct="1"/>
            <a:endParaRPr lang="en-US" sz="1800" dirty="0" smtClean="0"/>
          </a:p>
          <a:p>
            <a:pPr eaLnBrk="1" hangingPunct="1"/>
            <a:endParaRPr lang="en-US"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7792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Bureau of Engraving and Printing Background</a:t>
            </a:r>
          </a:p>
        </p:txBody>
      </p:sp>
      <p:sp>
        <p:nvSpPr>
          <p:cNvPr id="4099" name="Rectangle 3"/>
          <p:cNvSpPr>
            <a:spLocks noGrp="1" noChangeArrowheads="1"/>
          </p:cNvSpPr>
          <p:nvPr>
            <p:ph type="body" idx="1"/>
          </p:nvPr>
        </p:nvSpPr>
        <p:spPr/>
        <p:txBody>
          <a:bodyPr/>
          <a:lstStyle/>
          <a:p>
            <a:r>
              <a:rPr lang="en-US" dirty="0" smtClean="0"/>
              <a:t>150+ year history of printing the nation’s currency</a:t>
            </a:r>
          </a:p>
          <a:p>
            <a:r>
              <a:rPr lang="en-US" dirty="0" smtClean="0"/>
              <a:t>Approximately 1,850 employees</a:t>
            </a:r>
          </a:p>
          <a:p>
            <a:r>
              <a:rPr lang="en-US" dirty="0" smtClean="0"/>
              <a:t>Manufacturing environment</a:t>
            </a:r>
          </a:p>
          <a:p>
            <a:r>
              <a:rPr lang="en-US" dirty="0" smtClean="0"/>
              <a:t>2 facilities</a:t>
            </a:r>
          </a:p>
          <a:p>
            <a:pPr lvl="1"/>
            <a:r>
              <a:rPr lang="en-US" dirty="0" smtClean="0"/>
              <a:t>Washington D.C.</a:t>
            </a:r>
          </a:p>
          <a:p>
            <a:pPr lvl="1"/>
            <a:r>
              <a:rPr lang="en-US" dirty="0" smtClean="0"/>
              <a:t>Fort Worth, TX.</a:t>
            </a:r>
          </a:p>
          <a:p>
            <a:r>
              <a:rPr lang="en-US" dirty="0" smtClean="0"/>
              <a:t>Non-appropriated.  Funded by the Federal Reserve Board to cover costs associated with design and printing of notes.</a:t>
            </a:r>
          </a:p>
          <a:p>
            <a:r>
              <a:rPr lang="en-US" b="1" dirty="0" smtClean="0">
                <a:effectLst>
                  <a:outerShdw blurRad="38100" dist="38100" dir="2700000" algn="tl">
                    <a:srgbClr val="000000">
                      <a:alpha val="43137"/>
                    </a:srgbClr>
                  </a:outerShdw>
                </a:effectLst>
              </a:rPr>
              <a:t>Heavily unionized environment</a:t>
            </a:r>
          </a:p>
          <a:p>
            <a:pPr lvl="1"/>
            <a:r>
              <a:rPr lang="en-US" b="1" dirty="0" smtClean="0">
                <a:effectLst>
                  <a:outerShdw blurRad="38100" dist="38100" dir="2700000" algn="tl">
                    <a:srgbClr val="000000">
                      <a:alpha val="43137"/>
                    </a:srgbClr>
                  </a:outerShdw>
                </a:effectLst>
              </a:rPr>
              <a:t>15 unions</a:t>
            </a:r>
          </a:p>
          <a:p>
            <a:pPr lvl="1"/>
            <a:r>
              <a:rPr lang="en-US" b="1" dirty="0" smtClean="0">
                <a:effectLst>
                  <a:outerShdw blurRad="38100" dist="38100" dir="2700000" algn="tl">
                    <a:srgbClr val="000000">
                      <a:alpha val="43137"/>
                    </a:srgbClr>
                  </a:outerShdw>
                </a:effectLst>
              </a:rPr>
              <a:t>19 bargaining units</a:t>
            </a:r>
          </a:p>
          <a:p>
            <a:pPr lvl="1"/>
            <a:r>
              <a:rPr lang="en-US" b="1" dirty="0" smtClean="0">
                <a:effectLst>
                  <a:outerShdw blurRad="38100" dist="38100" dir="2700000" algn="tl">
                    <a:srgbClr val="000000">
                      <a:alpha val="43137"/>
                    </a:srgbClr>
                  </a:outerShdw>
                </a:effectLst>
              </a:rPr>
              <a:t>18 labor contracts</a:t>
            </a:r>
          </a:p>
          <a:p>
            <a:r>
              <a:rPr lang="en-US" dirty="0" smtClean="0"/>
              <a:t>Joint Labor Council (JLC) that represents leadership of all unions</a:t>
            </a:r>
          </a:p>
          <a:p>
            <a:pPr lvl="1"/>
            <a:r>
              <a:rPr lang="en-US" dirty="0" smtClean="0"/>
              <a:t>Monthly Executive and JLC meeting</a:t>
            </a:r>
            <a:endParaRPr lang="en-US" dirty="0"/>
          </a:p>
        </p:txBody>
      </p:sp>
    </p:spTree>
    <p:extLst>
      <p:ext uri="{BB962C8B-B14F-4D97-AF65-F5344CB8AC3E}">
        <p14:creationId xmlns:p14="http://schemas.microsoft.com/office/powerpoint/2010/main" val="339517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2090"/>
            <a:ext cx="9601200" cy="6212541"/>
          </a:xfrm>
          <a:prstGeom prst="rect">
            <a:avLst/>
          </a:prstGeom>
        </p:spPr>
      </p:pic>
      <p:pic>
        <p:nvPicPr>
          <p:cNvPr id="3" name="Picture 2" descr="\\Bepfiles\bptw$\BPTW Branding\BPTW &amp; BEP Logos\BPTW Logo - Blue 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84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33" y="797442"/>
            <a:ext cx="8612372" cy="6134986"/>
          </a:xfrm>
          <a:prstGeom prst="rect">
            <a:avLst/>
          </a:prstGeom>
        </p:spPr>
      </p:pic>
    </p:spTree>
    <p:extLst>
      <p:ext uri="{BB962C8B-B14F-4D97-AF65-F5344CB8AC3E}">
        <p14:creationId xmlns:p14="http://schemas.microsoft.com/office/powerpoint/2010/main" val="266043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877652576"/>
              </p:ext>
            </p:extLst>
          </p:nvPr>
        </p:nvGraphicFramePr>
        <p:xfrm>
          <a:off x="461433" y="1109132"/>
          <a:ext cx="8678333" cy="569171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702733" y="138113"/>
            <a:ext cx="7942792" cy="649287"/>
          </a:xfrm>
          <a:prstGeom prst="rect">
            <a:avLst/>
          </a:prstGeom>
        </p:spPr>
        <p:txBody>
          <a:bodyPr/>
          <a:lstStyle>
            <a:lvl1pPr algn="l" defTabSz="966788" rtl="0" eaLnBrk="0" fontAlgn="base" hangingPunct="0">
              <a:spcBef>
                <a:spcPct val="0"/>
              </a:spcBef>
              <a:spcAft>
                <a:spcPct val="0"/>
              </a:spcAft>
              <a:defRPr sz="2600" b="1">
                <a:solidFill>
                  <a:schemeClr val="hlink"/>
                </a:solidFill>
                <a:latin typeface="+mj-lt"/>
                <a:ea typeface="+mj-ea"/>
                <a:cs typeface="+mj-cs"/>
              </a:defRPr>
            </a:lvl1pPr>
            <a:lvl2pPr algn="l" defTabSz="966788" rtl="0" eaLnBrk="0" fontAlgn="base" hangingPunct="0">
              <a:spcBef>
                <a:spcPct val="0"/>
              </a:spcBef>
              <a:spcAft>
                <a:spcPct val="0"/>
              </a:spcAft>
              <a:defRPr sz="2600" b="1">
                <a:solidFill>
                  <a:schemeClr val="hlink"/>
                </a:solidFill>
                <a:latin typeface="BankGothic Md BT" pitchFamily="34" charset="0"/>
              </a:defRPr>
            </a:lvl2pPr>
            <a:lvl3pPr algn="l" defTabSz="966788" rtl="0" eaLnBrk="0" fontAlgn="base" hangingPunct="0">
              <a:spcBef>
                <a:spcPct val="0"/>
              </a:spcBef>
              <a:spcAft>
                <a:spcPct val="0"/>
              </a:spcAft>
              <a:defRPr sz="2600" b="1">
                <a:solidFill>
                  <a:schemeClr val="hlink"/>
                </a:solidFill>
                <a:latin typeface="BankGothic Md BT" pitchFamily="34" charset="0"/>
              </a:defRPr>
            </a:lvl3pPr>
            <a:lvl4pPr algn="l" defTabSz="966788" rtl="0" eaLnBrk="0" fontAlgn="base" hangingPunct="0">
              <a:spcBef>
                <a:spcPct val="0"/>
              </a:spcBef>
              <a:spcAft>
                <a:spcPct val="0"/>
              </a:spcAft>
              <a:defRPr sz="2600" b="1">
                <a:solidFill>
                  <a:schemeClr val="hlink"/>
                </a:solidFill>
                <a:latin typeface="BankGothic Md BT" pitchFamily="34" charset="0"/>
              </a:defRPr>
            </a:lvl4pPr>
            <a:lvl5pPr algn="l" defTabSz="966788" rtl="0" eaLnBrk="0" fontAlgn="base" hangingPunct="0">
              <a:spcBef>
                <a:spcPct val="0"/>
              </a:spcBef>
              <a:spcAft>
                <a:spcPct val="0"/>
              </a:spcAft>
              <a:defRPr sz="2600" b="1">
                <a:solidFill>
                  <a:schemeClr val="hlink"/>
                </a:solidFill>
                <a:latin typeface="BankGothic Md BT" pitchFamily="34" charset="0"/>
              </a:defRPr>
            </a:lvl5pPr>
            <a:lvl6pPr marL="457200" algn="l" defTabSz="966788" rtl="0" fontAlgn="base">
              <a:spcBef>
                <a:spcPct val="0"/>
              </a:spcBef>
              <a:spcAft>
                <a:spcPct val="0"/>
              </a:spcAft>
              <a:defRPr sz="2600" b="1">
                <a:solidFill>
                  <a:schemeClr val="hlink"/>
                </a:solidFill>
                <a:latin typeface="BankGothic Md BT" pitchFamily="34" charset="0"/>
              </a:defRPr>
            </a:lvl6pPr>
            <a:lvl7pPr marL="914400" algn="l" defTabSz="966788" rtl="0" fontAlgn="base">
              <a:spcBef>
                <a:spcPct val="0"/>
              </a:spcBef>
              <a:spcAft>
                <a:spcPct val="0"/>
              </a:spcAft>
              <a:defRPr sz="2600" b="1">
                <a:solidFill>
                  <a:schemeClr val="hlink"/>
                </a:solidFill>
                <a:latin typeface="BankGothic Md BT" pitchFamily="34" charset="0"/>
              </a:defRPr>
            </a:lvl7pPr>
            <a:lvl8pPr marL="1371600" algn="l" defTabSz="966788" rtl="0" fontAlgn="base">
              <a:spcBef>
                <a:spcPct val="0"/>
              </a:spcBef>
              <a:spcAft>
                <a:spcPct val="0"/>
              </a:spcAft>
              <a:defRPr sz="2600" b="1">
                <a:solidFill>
                  <a:schemeClr val="hlink"/>
                </a:solidFill>
                <a:latin typeface="BankGothic Md BT" pitchFamily="34" charset="0"/>
              </a:defRPr>
            </a:lvl8pPr>
            <a:lvl9pPr marL="1828800" algn="l" defTabSz="966788" rtl="0" fontAlgn="base">
              <a:spcBef>
                <a:spcPct val="0"/>
              </a:spcBef>
              <a:spcAft>
                <a:spcPct val="0"/>
              </a:spcAft>
              <a:defRPr sz="2600" b="1">
                <a:solidFill>
                  <a:schemeClr val="hlink"/>
                </a:solidFill>
                <a:latin typeface="BankGothic Md BT" pitchFamily="34" charset="0"/>
              </a:defRPr>
            </a:lvl9pPr>
          </a:lstStyle>
          <a:p>
            <a:pPr algn="ctr" eaLnBrk="1" hangingPunct="1"/>
            <a:r>
              <a:rPr lang="en-US" kern="0" dirty="0" smtClean="0"/>
              <a:t>BEP “Best Places to Work” Ranking</a:t>
            </a:r>
            <a:r>
              <a:rPr lang="en-US" kern="0" dirty="0"/>
              <a:t> </a:t>
            </a:r>
            <a:r>
              <a:rPr lang="en-US" kern="0" dirty="0" smtClean="0"/>
              <a:t>(2007-2013)</a:t>
            </a:r>
          </a:p>
        </p:txBody>
      </p:sp>
      <p:pic>
        <p:nvPicPr>
          <p:cNvPr id="5" name="Picture 2" descr="\\Bepfiles\bptw$\BPTW Branding\BPTW &amp; BEP Logos\BPTW Logo - Blue 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4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pfiles\bptw$\BPTW Branding\BPTW &amp; BEP Logos\BPTW Logo - Blue 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noGrp="1"/>
          </p:cNvGraphicFramePr>
          <p:nvPr>
            <p:extLst>
              <p:ext uri="{D42A27DB-BD31-4B8C-83A1-F6EECF244321}">
                <p14:modId xmlns:p14="http://schemas.microsoft.com/office/powerpoint/2010/main" val="794956369"/>
              </p:ext>
            </p:extLst>
          </p:nvPr>
        </p:nvGraphicFramePr>
        <p:xfrm>
          <a:off x="4010" y="939800"/>
          <a:ext cx="9593179" cy="587586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702733" y="85935"/>
            <a:ext cx="7942792" cy="701465"/>
          </a:xfrm>
          <a:prstGeom prst="rect">
            <a:avLst/>
          </a:prstGeom>
        </p:spPr>
        <p:txBody>
          <a:bodyPr/>
          <a:lstStyle>
            <a:lvl1pPr algn="l" defTabSz="966788" rtl="0" eaLnBrk="0" fontAlgn="base" hangingPunct="0">
              <a:spcBef>
                <a:spcPct val="0"/>
              </a:spcBef>
              <a:spcAft>
                <a:spcPct val="0"/>
              </a:spcAft>
              <a:defRPr sz="2600" b="1">
                <a:solidFill>
                  <a:schemeClr val="hlink"/>
                </a:solidFill>
                <a:latin typeface="+mj-lt"/>
                <a:ea typeface="+mj-ea"/>
                <a:cs typeface="+mj-cs"/>
              </a:defRPr>
            </a:lvl1pPr>
            <a:lvl2pPr algn="l" defTabSz="966788" rtl="0" eaLnBrk="0" fontAlgn="base" hangingPunct="0">
              <a:spcBef>
                <a:spcPct val="0"/>
              </a:spcBef>
              <a:spcAft>
                <a:spcPct val="0"/>
              </a:spcAft>
              <a:defRPr sz="2600" b="1">
                <a:solidFill>
                  <a:schemeClr val="hlink"/>
                </a:solidFill>
                <a:latin typeface="BankGothic Md BT" pitchFamily="34" charset="0"/>
              </a:defRPr>
            </a:lvl2pPr>
            <a:lvl3pPr algn="l" defTabSz="966788" rtl="0" eaLnBrk="0" fontAlgn="base" hangingPunct="0">
              <a:spcBef>
                <a:spcPct val="0"/>
              </a:spcBef>
              <a:spcAft>
                <a:spcPct val="0"/>
              </a:spcAft>
              <a:defRPr sz="2600" b="1">
                <a:solidFill>
                  <a:schemeClr val="hlink"/>
                </a:solidFill>
                <a:latin typeface="BankGothic Md BT" pitchFamily="34" charset="0"/>
              </a:defRPr>
            </a:lvl3pPr>
            <a:lvl4pPr algn="l" defTabSz="966788" rtl="0" eaLnBrk="0" fontAlgn="base" hangingPunct="0">
              <a:spcBef>
                <a:spcPct val="0"/>
              </a:spcBef>
              <a:spcAft>
                <a:spcPct val="0"/>
              </a:spcAft>
              <a:defRPr sz="2600" b="1">
                <a:solidFill>
                  <a:schemeClr val="hlink"/>
                </a:solidFill>
                <a:latin typeface="BankGothic Md BT" pitchFamily="34" charset="0"/>
              </a:defRPr>
            </a:lvl4pPr>
            <a:lvl5pPr algn="l" defTabSz="966788" rtl="0" eaLnBrk="0" fontAlgn="base" hangingPunct="0">
              <a:spcBef>
                <a:spcPct val="0"/>
              </a:spcBef>
              <a:spcAft>
                <a:spcPct val="0"/>
              </a:spcAft>
              <a:defRPr sz="2600" b="1">
                <a:solidFill>
                  <a:schemeClr val="hlink"/>
                </a:solidFill>
                <a:latin typeface="BankGothic Md BT" pitchFamily="34" charset="0"/>
              </a:defRPr>
            </a:lvl5pPr>
            <a:lvl6pPr marL="457200" algn="l" defTabSz="966788" rtl="0" fontAlgn="base">
              <a:spcBef>
                <a:spcPct val="0"/>
              </a:spcBef>
              <a:spcAft>
                <a:spcPct val="0"/>
              </a:spcAft>
              <a:defRPr sz="2600" b="1">
                <a:solidFill>
                  <a:schemeClr val="hlink"/>
                </a:solidFill>
                <a:latin typeface="BankGothic Md BT" pitchFamily="34" charset="0"/>
              </a:defRPr>
            </a:lvl6pPr>
            <a:lvl7pPr marL="914400" algn="l" defTabSz="966788" rtl="0" fontAlgn="base">
              <a:spcBef>
                <a:spcPct val="0"/>
              </a:spcBef>
              <a:spcAft>
                <a:spcPct val="0"/>
              </a:spcAft>
              <a:defRPr sz="2600" b="1">
                <a:solidFill>
                  <a:schemeClr val="hlink"/>
                </a:solidFill>
                <a:latin typeface="BankGothic Md BT" pitchFamily="34" charset="0"/>
              </a:defRPr>
            </a:lvl7pPr>
            <a:lvl8pPr marL="1371600" algn="l" defTabSz="966788" rtl="0" fontAlgn="base">
              <a:spcBef>
                <a:spcPct val="0"/>
              </a:spcBef>
              <a:spcAft>
                <a:spcPct val="0"/>
              </a:spcAft>
              <a:defRPr sz="2600" b="1">
                <a:solidFill>
                  <a:schemeClr val="hlink"/>
                </a:solidFill>
                <a:latin typeface="BankGothic Md BT" pitchFamily="34" charset="0"/>
              </a:defRPr>
            </a:lvl8pPr>
            <a:lvl9pPr marL="1828800" algn="l" defTabSz="966788" rtl="0" fontAlgn="base">
              <a:spcBef>
                <a:spcPct val="0"/>
              </a:spcBef>
              <a:spcAft>
                <a:spcPct val="0"/>
              </a:spcAft>
              <a:defRPr sz="2600" b="1">
                <a:solidFill>
                  <a:schemeClr val="hlink"/>
                </a:solidFill>
                <a:latin typeface="BankGothic Md BT" pitchFamily="34" charset="0"/>
              </a:defRPr>
            </a:lvl9pPr>
          </a:lstStyle>
          <a:p>
            <a:pPr algn="ctr" eaLnBrk="1" hangingPunct="1"/>
            <a:r>
              <a:rPr lang="en-US" kern="0" dirty="0" smtClean="0"/>
              <a:t>BEP Ranking &amp; Index data (2003-2013)</a:t>
            </a:r>
          </a:p>
          <a:p>
            <a:pPr algn="ctr" eaLnBrk="1" hangingPunct="1"/>
            <a:r>
              <a:rPr lang="en-US" sz="1800" kern="0" dirty="0" smtClean="0"/>
              <a:t>Normalized for the number of Agencies in the Survey</a:t>
            </a:r>
          </a:p>
        </p:txBody>
      </p:sp>
    </p:spTree>
    <p:extLst>
      <p:ext uri="{BB962C8B-B14F-4D97-AF65-F5344CB8AC3E}">
        <p14:creationId xmlns:p14="http://schemas.microsoft.com/office/powerpoint/2010/main" val="266099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BEP Employee Engagement Goals</a:t>
            </a:r>
          </a:p>
        </p:txBody>
      </p:sp>
      <p:sp>
        <p:nvSpPr>
          <p:cNvPr id="4099" name="Rectangle 3"/>
          <p:cNvSpPr>
            <a:spLocks noGrp="1" noChangeArrowheads="1"/>
          </p:cNvSpPr>
          <p:nvPr>
            <p:ph type="body" idx="1"/>
          </p:nvPr>
        </p:nvSpPr>
        <p:spPr/>
        <p:txBody>
          <a:bodyPr/>
          <a:lstStyle/>
          <a:p>
            <a:pPr eaLnBrk="1" hangingPunct="1"/>
            <a:r>
              <a:rPr lang="en-US" sz="2400" dirty="0"/>
              <a:t>Drive employee engagement and empowerment through a dedicated journey (long term effort and improvements year over year -  with some quick fixes</a:t>
            </a:r>
            <a:r>
              <a:rPr lang="en-US" sz="2400" dirty="0" smtClean="0"/>
              <a:t>)</a:t>
            </a:r>
          </a:p>
          <a:p>
            <a:pPr eaLnBrk="1" hangingPunct="1"/>
            <a:r>
              <a:rPr lang="en-US" sz="2400" dirty="0"/>
              <a:t>Do the right thing for the BEP and as a result, improve our BPTW ranking (major strategic goal</a:t>
            </a:r>
            <a:r>
              <a:rPr lang="en-US" sz="2400" dirty="0" smtClean="0"/>
              <a:t>)</a:t>
            </a:r>
            <a:endParaRPr lang="en-US" sz="2400" dirty="0"/>
          </a:p>
          <a:p>
            <a:pPr eaLnBrk="1" hangingPunct="1"/>
            <a:r>
              <a:rPr lang="en-US" sz="2400" dirty="0"/>
              <a:t>Improve </a:t>
            </a:r>
            <a:r>
              <a:rPr lang="en-US" sz="2400" dirty="0" smtClean="0"/>
              <a:t>accountability at all levels</a:t>
            </a:r>
          </a:p>
          <a:p>
            <a:pPr eaLnBrk="1" hangingPunct="1"/>
            <a:r>
              <a:rPr lang="en-US" sz="2400" dirty="0" smtClean="0"/>
              <a:t>Improve supervisory and leadership skills at all levels</a:t>
            </a:r>
            <a:endParaRPr lang="en-US" sz="2400" dirty="0"/>
          </a:p>
          <a:p>
            <a:pPr eaLnBrk="1" hangingPunct="1"/>
            <a:r>
              <a:rPr lang="en-US" sz="2400" dirty="0" smtClean="0"/>
              <a:t>Instill </a:t>
            </a:r>
            <a:r>
              <a:rPr lang="en-US" sz="2400" dirty="0"/>
              <a:t>the BEP Core Values</a:t>
            </a:r>
          </a:p>
          <a:p>
            <a:pPr lvl="1" eaLnBrk="1" hangingPunct="1"/>
            <a:r>
              <a:rPr lang="en-US" sz="2400" dirty="0"/>
              <a:t>Integrity, Fairness, Performance and </a:t>
            </a:r>
            <a:r>
              <a:rPr lang="en-US" sz="2400" dirty="0" smtClean="0"/>
              <a:t>Respect</a:t>
            </a:r>
            <a:endParaRPr lang="en-US" sz="2400" dirty="0"/>
          </a:p>
          <a:p>
            <a:pPr eaLnBrk="1" hangingPunct="1"/>
            <a:r>
              <a:rPr lang="en-US" sz="2400" dirty="0"/>
              <a:t>Become a World Class Organization </a:t>
            </a:r>
            <a:r>
              <a:rPr lang="en-US" sz="2400" dirty="0" smtClean="0"/>
              <a:t>(as we defined it) focused </a:t>
            </a:r>
            <a:r>
              <a:rPr lang="en-US" sz="2400" dirty="0"/>
              <a:t>on customer service and high </a:t>
            </a:r>
            <a:r>
              <a:rPr lang="en-US" sz="2400" dirty="0" smtClean="0"/>
              <a:t>quality</a:t>
            </a:r>
          </a:p>
          <a:p>
            <a:pPr eaLnBrk="1" hangingPunct="1"/>
            <a:r>
              <a:rPr lang="en-US" sz="2400" dirty="0" smtClean="0"/>
              <a:t>Pre-decisional involvement of labor before key policy decisions are made</a:t>
            </a:r>
            <a:endParaRPr lang="en-US" sz="2400" dirty="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 Arrow 48"/>
          <p:cNvSpPr/>
          <p:nvPr/>
        </p:nvSpPr>
        <p:spPr bwMode="auto">
          <a:xfrm rot="19558144">
            <a:off x="-553309" y="3369732"/>
            <a:ext cx="10162650" cy="1531030"/>
          </a:xfrm>
          <a:prstGeom prst="rightArrow">
            <a:avLst/>
          </a:prstGeom>
          <a:solidFill>
            <a:srgbClr val="33CC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66788"/>
            <a:endParaRPr lang="en-US" dirty="0" smtClean="0">
              <a:solidFill>
                <a:srgbClr val="000000"/>
              </a:solidFill>
            </a:endParaRPr>
          </a:p>
        </p:txBody>
      </p:sp>
      <p:sp>
        <p:nvSpPr>
          <p:cNvPr id="2" name="Title 1"/>
          <p:cNvSpPr>
            <a:spLocks noGrp="1"/>
          </p:cNvSpPr>
          <p:nvPr>
            <p:ph type="title"/>
          </p:nvPr>
        </p:nvSpPr>
        <p:spPr/>
        <p:txBody>
          <a:bodyPr/>
          <a:lstStyle/>
          <a:p>
            <a:pPr eaLnBrk="1" hangingPunct="1">
              <a:defRPr/>
            </a:pPr>
            <a:r>
              <a:rPr lang="en-US" sz="2400" dirty="0" smtClean="0">
                <a:latin typeface="+mn-lt"/>
              </a:rPr>
              <a:t>BEP Employee Engagement Improvement Journey</a:t>
            </a:r>
            <a:endParaRPr lang="en-US" sz="2400" dirty="0">
              <a:latin typeface="+mn-lt"/>
            </a:endParaRPr>
          </a:p>
        </p:txBody>
      </p:sp>
      <p:grpSp>
        <p:nvGrpSpPr>
          <p:cNvPr id="22" name="Group 21"/>
          <p:cNvGrpSpPr>
            <a:grpSpLocks/>
          </p:cNvGrpSpPr>
          <p:nvPr/>
        </p:nvGrpSpPr>
        <p:grpSpPr bwMode="auto">
          <a:xfrm>
            <a:off x="457200" y="6556910"/>
            <a:ext cx="6415088" cy="377825"/>
            <a:chOff x="457200" y="6420678"/>
            <a:chExt cx="6414971" cy="378304"/>
          </a:xfrm>
        </p:grpSpPr>
        <p:sp>
          <p:nvSpPr>
            <p:cNvPr id="7" name="TextBox 6"/>
            <p:cNvSpPr txBox="1"/>
            <p:nvPr/>
          </p:nvSpPr>
          <p:spPr>
            <a:xfrm>
              <a:off x="1928786" y="6460415"/>
              <a:ext cx="4943385" cy="338567"/>
            </a:xfrm>
            <a:prstGeom prst="rect">
              <a:avLst/>
            </a:prstGeom>
            <a:solidFill>
              <a:srgbClr val="CCECFF"/>
            </a:solidFill>
          </p:spPr>
          <p:txBody>
            <a:bodyPr wrap="none">
              <a:spAutoFit/>
            </a:bodyPr>
            <a:lstStyle/>
            <a:p>
              <a:pPr>
                <a:defRPr/>
              </a:pPr>
              <a:r>
                <a:rPr lang="en-US" sz="1600" b="1" dirty="0">
                  <a:solidFill>
                    <a:srgbClr val="000000"/>
                  </a:solidFill>
                  <a:latin typeface="Arial"/>
                </a:rPr>
                <a:t>BPTW Strategic Initiative Created by the Director</a:t>
              </a:r>
            </a:p>
          </p:txBody>
        </p:sp>
        <p:cxnSp>
          <p:nvCxnSpPr>
            <p:cNvPr id="21546" name="Straight Connector 13"/>
            <p:cNvCxnSpPr>
              <a:cxnSpLocks noChangeShapeType="1"/>
              <a:stCxn id="7" idx="1"/>
            </p:cNvCxnSpPr>
            <p:nvPr/>
          </p:nvCxnSpPr>
          <p:spPr bwMode="auto">
            <a:xfrm flipH="1">
              <a:off x="1097107" y="6629699"/>
              <a:ext cx="831679" cy="0"/>
            </a:xfrm>
            <a:prstGeom prst="line">
              <a:avLst/>
            </a:prstGeom>
            <a:noFill/>
            <a:ln w="9525" algn="ctr">
              <a:solidFill>
                <a:schemeClr val="tx1"/>
              </a:solidFill>
              <a:round/>
              <a:headEnd/>
              <a:tailEnd/>
            </a:ln>
          </p:spPr>
        </p:cxnSp>
        <p:sp>
          <p:nvSpPr>
            <p:cNvPr id="17" name="TextBox 16"/>
            <p:cNvSpPr txBox="1"/>
            <p:nvPr/>
          </p:nvSpPr>
          <p:spPr>
            <a:xfrm>
              <a:off x="457200" y="6420678"/>
              <a:ext cx="639907" cy="338983"/>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2009</a:t>
              </a:r>
              <a:endParaRPr lang="en-US" sz="1600" b="1" dirty="0">
                <a:solidFill>
                  <a:srgbClr val="000000"/>
                </a:solidFill>
                <a:latin typeface="Arial"/>
              </a:endParaRPr>
            </a:p>
          </p:txBody>
        </p:sp>
      </p:grpSp>
      <p:grpSp>
        <p:nvGrpSpPr>
          <p:cNvPr id="23" name="Group 22"/>
          <p:cNvGrpSpPr>
            <a:grpSpLocks/>
          </p:cNvGrpSpPr>
          <p:nvPr/>
        </p:nvGrpSpPr>
        <p:grpSpPr bwMode="auto">
          <a:xfrm>
            <a:off x="1928217" y="5517650"/>
            <a:ext cx="4084831" cy="395175"/>
            <a:chOff x="457200" y="6420678"/>
            <a:chExt cx="4085131" cy="395677"/>
          </a:xfrm>
          <a:solidFill>
            <a:srgbClr val="FF99FF"/>
          </a:solidFill>
        </p:grpSpPr>
        <p:sp>
          <p:nvSpPr>
            <p:cNvPr id="24" name="TextBox 23"/>
            <p:cNvSpPr txBox="1"/>
            <p:nvPr/>
          </p:nvSpPr>
          <p:spPr>
            <a:xfrm>
              <a:off x="1928923" y="6477371"/>
              <a:ext cx="2613408" cy="338984"/>
            </a:xfrm>
            <a:prstGeom prst="rect">
              <a:avLst/>
            </a:prstGeom>
            <a:grpFill/>
          </p:spPr>
          <p:txBody>
            <a:bodyPr wrap="none">
              <a:spAutoFit/>
            </a:bodyPr>
            <a:lstStyle/>
            <a:p>
              <a:pPr>
                <a:defRPr/>
              </a:pPr>
              <a:r>
                <a:rPr lang="en-US" sz="1600" b="1" dirty="0" smtClean="0">
                  <a:solidFill>
                    <a:srgbClr val="000000"/>
                  </a:solidFill>
                  <a:latin typeface="Arial"/>
                </a:rPr>
                <a:t>Consultant report issued</a:t>
              </a:r>
            </a:p>
          </p:txBody>
        </p:sp>
        <p:cxnSp>
          <p:nvCxnSpPr>
            <p:cNvPr id="21540" name="Straight Connector 24"/>
            <p:cNvCxnSpPr>
              <a:cxnSpLocks noChangeShapeType="1"/>
              <a:stCxn id="24" idx="1"/>
            </p:cNvCxnSpPr>
            <p:nvPr/>
          </p:nvCxnSpPr>
          <p:spPr bwMode="auto">
            <a:xfrm flipH="1">
              <a:off x="1097172" y="6646863"/>
              <a:ext cx="831751" cy="1"/>
            </a:xfrm>
            <a:prstGeom prst="line">
              <a:avLst/>
            </a:prstGeom>
            <a:grpFill/>
            <a:ln w="9525" algn="ctr">
              <a:solidFill>
                <a:schemeClr val="tx1"/>
              </a:solidFill>
              <a:round/>
              <a:headEnd/>
              <a:tailEnd/>
            </a:ln>
          </p:spPr>
        </p:cxnSp>
        <p:sp>
          <p:nvSpPr>
            <p:cNvPr id="26" name="TextBox 25"/>
            <p:cNvSpPr txBox="1"/>
            <p:nvPr/>
          </p:nvSpPr>
          <p:spPr>
            <a:xfrm>
              <a:off x="457200" y="6420678"/>
              <a:ext cx="639967" cy="338983"/>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2010</a:t>
              </a:r>
              <a:endParaRPr lang="en-US" sz="1600" b="1" dirty="0">
                <a:solidFill>
                  <a:srgbClr val="000000"/>
                </a:solidFill>
                <a:latin typeface="Arial"/>
              </a:endParaRPr>
            </a:p>
          </p:txBody>
        </p:sp>
      </p:grpSp>
      <p:grpSp>
        <p:nvGrpSpPr>
          <p:cNvPr id="28" name="Group 27"/>
          <p:cNvGrpSpPr>
            <a:grpSpLocks/>
          </p:cNvGrpSpPr>
          <p:nvPr/>
        </p:nvGrpSpPr>
        <p:grpSpPr bwMode="auto">
          <a:xfrm>
            <a:off x="3189589" y="4631601"/>
            <a:ext cx="4646918" cy="353190"/>
            <a:chOff x="643695" y="6460415"/>
            <a:chExt cx="4646583" cy="353638"/>
          </a:xfrm>
          <a:solidFill>
            <a:srgbClr val="CCECFF"/>
          </a:solidFill>
        </p:grpSpPr>
        <p:sp>
          <p:nvSpPr>
            <p:cNvPr id="29" name="TextBox 28"/>
            <p:cNvSpPr txBox="1"/>
            <p:nvPr/>
          </p:nvSpPr>
          <p:spPr>
            <a:xfrm>
              <a:off x="1928703" y="6460415"/>
              <a:ext cx="3361575" cy="338983"/>
            </a:xfrm>
            <a:prstGeom prst="rect">
              <a:avLst/>
            </a:prstGeom>
            <a:grpFill/>
          </p:spPr>
          <p:txBody>
            <a:bodyPr wrap="none">
              <a:spAutoFit/>
            </a:bodyPr>
            <a:lstStyle/>
            <a:p>
              <a:pPr>
                <a:defRPr/>
              </a:pPr>
              <a:r>
                <a:rPr lang="en-US" sz="1600" b="1" dirty="0" smtClean="0">
                  <a:solidFill>
                    <a:srgbClr val="000000"/>
                  </a:solidFill>
                  <a:latin typeface="Arial"/>
                </a:rPr>
                <a:t>Focused BPTW Branding begins</a:t>
              </a:r>
              <a:endParaRPr lang="en-US" sz="1600" b="1" dirty="0">
                <a:solidFill>
                  <a:srgbClr val="000000"/>
                </a:solidFill>
                <a:latin typeface="Arial"/>
              </a:endParaRPr>
            </a:p>
          </p:txBody>
        </p:sp>
        <p:cxnSp>
          <p:nvCxnSpPr>
            <p:cNvPr id="21537" name="Straight Connector 29"/>
            <p:cNvCxnSpPr>
              <a:cxnSpLocks noChangeShapeType="1"/>
              <a:stCxn id="29" idx="1"/>
            </p:cNvCxnSpPr>
            <p:nvPr/>
          </p:nvCxnSpPr>
          <p:spPr bwMode="auto">
            <a:xfrm flipH="1">
              <a:off x="1272229" y="6629907"/>
              <a:ext cx="656475" cy="29310"/>
            </a:xfrm>
            <a:prstGeom prst="line">
              <a:avLst/>
            </a:prstGeom>
            <a:grpFill/>
            <a:ln w="9525" algn="ctr">
              <a:solidFill>
                <a:schemeClr val="tx1"/>
              </a:solidFill>
              <a:round/>
              <a:headEnd/>
              <a:tailEnd/>
            </a:ln>
          </p:spPr>
        </p:cxnSp>
        <p:sp>
          <p:nvSpPr>
            <p:cNvPr id="31" name="TextBox 30"/>
            <p:cNvSpPr txBox="1"/>
            <p:nvPr/>
          </p:nvSpPr>
          <p:spPr>
            <a:xfrm>
              <a:off x="643695" y="6475070"/>
              <a:ext cx="628523" cy="338983"/>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2011</a:t>
              </a:r>
              <a:endParaRPr lang="en-US" sz="1600" b="1" dirty="0">
                <a:solidFill>
                  <a:srgbClr val="000000"/>
                </a:solidFill>
                <a:latin typeface="Arial"/>
              </a:endParaRPr>
            </a:p>
          </p:txBody>
        </p:sp>
      </p:grpSp>
      <p:grpSp>
        <p:nvGrpSpPr>
          <p:cNvPr id="36" name="Group 35"/>
          <p:cNvGrpSpPr>
            <a:grpSpLocks/>
          </p:cNvGrpSpPr>
          <p:nvPr/>
        </p:nvGrpSpPr>
        <p:grpSpPr bwMode="auto">
          <a:xfrm>
            <a:off x="547133" y="3815130"/>
            <a:ext cx="4455559" cy="735216"/>
            <a:chOff x="-2997167" y="6234309"/>
            <a:chExt cx="4455414" cy="734981"/>
          </a:xfrm>
        </p:grpSpPr>
        <p:sp>
          <p:nvSpPr>
            <p:cNvPr id="37" name="TextBox 36"/>
            <p:cNvSpPr txBox="1"/>
            <p:nvPr/>
          </p:nvSpPr>
          <p:spPr>
            <a:xfrm>
              <a:off x="-2997167" y="6384702"/>
              <a:ext cx="2748740" cy="584588"/>
            </a:xfrm>
            <a:prstGeom prst="rect">
              <a:avLst/>
            </a:prstGeom>
            <a:solidFill>
              <a:srgbClr val="FF99FF"/>
            </a:solidFill>
          </p:spPr>
          <p:txBody>
            <a:bodyPr wrap="none">
              <a:spAutoFit/>
            </a:bodyPr>
            <a:lstStyle/>
            <a:p>
              <a:pPr>
                <a:defRPr/>
              </a:pPr>
              <a:r>
                <a:rPr lang="en-US" sz="1600" b="1" dirty="0" smtClean="0">
                  <a:solidFill>
                    <a:srgbClr val="000000"/>
                  </a:solidFill>
                  <a:latin typeface="Arial"/>
                </a:rPr>
                <a:t>Implemented “Aim 4 Yes!”</a:t>
              </a:r>
            </a:p>
            <a:p>
              <a:pPr>
                <a:defRPr/>
              </a:pPr>
              <a:r>
                <a:rPr lang="en-US" sz="1600" b="1" dirty="0">
                  <a:solidFill>
                    <a:srgbClr val="000000"/>
                  </a:solidFill>
                  <a:latin typeface="Arial"/>
                </a:rPr>
                <a:t> </a:t>
              </a:r>
              <a:r>
                <a:rPr lang="en-US" sz="1600" b="1" dirty="0" smtClean="0">
                  <a:solidFill>
                    <a:srgbClr val="000000"/>
                  </a:solidFill>
                  <a:latin typeface="Arial"/>
                </a:rPr>
                <a:t> Motto, Credo, etc.</a:t>
              </a:r>
              <a:endParaRPr lang="en-US" sz="1600" b="1" dirty="0">
                <a:solidFill>
                  <a:srgbClr val="000000"/>
                </a:solidFill>
                <a:latin typeface="Arial"/>
              </a:endParaRPr>
            </a:p>
          </p:txBody>
        </p:sp>
        <p:cxnSp>
          <p:nvCxnSpPr>
            <p:cNvPr id="21534" name="Straight Connector 37"/>
            <p:cNvCxnSpPr>
              <a:cxnSpLocks noChangeShapeType="1"/>
              <a:stCxn id="39" idx="1"/>
            </p:cNvCxnSpPr>
            <p:nvPr/>
          </p:nvCxnSpPr>
          <p:spPr bwMode="auto">
            <a:xfrm flipH="1" flipV="1">
              <a:off x="-838277" y="6234309"/>
              <a:ext cx="1656630" cy="170489"/>
            </a:xfrm>
            <a:prstGeom prst="line">
              <a:avLst/>
            </a:prstGeom>
            <a:noFill/>
            <a:ln w="9525" algn="ctr">
              <a:solidFill>
                <a:schemeClr val="tx1"/>
              </a:solidFill>
              <a:round/>
              <a:headEnd/>
              <a:tailEnd/>
            </a:ln>
          </p:spPr>
        </p:cxnSp>
        <p:sp>
          <p:nvSpPr>
            <p:cNvPr id="39" name="TextBox 38"/>
            <p:cNvSpPr txBox="1"/>
            <p:nvPr/>
          </p:nvSpPr>
          <p:spPr>
            <a:xfrm>
              <a:off x="818353" y="6235576"/>
              <a:ext cx="639894" cy="338446"/>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2012</a:t>
              </a:r>
              <a:endParaRPr lang="en-US" sz="1600" b="1" dirty="0">
                <a:solidFill>
                  <a:srgbClr val="000000"/>
                </a:solidFill>
                <a:latin typeface="Arial"/>
              </a:endParaRPr>
            </a:p>
          </p:txBody>
        </p:sp>
      </p:grpSp>
      <p:grpSp>
        <p:nvGrpSpPr>
          <p:cNvPr id="79" name="Group 78"/>
          <p:cNvGrpSpPr>
            <a:grpSpLocks/>
          </p:cNvGrpSpPr>
          <p:nvPr/>
        </p:nvGrpSpPr>
        <p:grpSpPr bwMode="auto">
          <a:xfrm>
            <a:off x="1097119" y="2023010"/>
            <a:ext cx="5140833" cy="1353320"/>
            <a:chOff x="73727" y="2373736"/>
            <a:chExt cx="5141053" cy="1353469"/>
          </a:xfrm>
        </p:grpSpPr>
        <p:grpSp>
          <p:nvGrpSpPr>
            <p:cNvPr id="21528" name="Group 52"/>
            <p:cNvGrpSpPr>
              <a:grpSpLocks/>
            </p:cNvGrpSpPr>
            <p:nvPr/>
          </p:nvGrpSpPr>
          <p:grpSpPr bwMode="auto">
            <a:xfrm>
              <a:off x="685143" y="2738369"/>
              <a:ext cx="4529637" cy="988836"/>
              <a:chOff x="-4244650" y="6376073"/>
              <a:chExt cx="4529637" cy="988836"/>
            </a:xfrm>
          </p:grpSpPr>
          <p:sp>
            <p:nvSpPr>
              <p:cNvPr id="54" name="TextBox 53"/>
              <p:cNvSpPr txBox="1"/>
              <p:nvPr/>
            </p:nvSpPr>
            <p:spPr>
              <a:xfrm>
                <a:off x="-4244650" y="6376073"/>
                <a:ext cx="4236725" cy="338591"/>
              </a:xfrm>
              <a:prstGeom prst="rect">
                <a:avLst/>
              </a:prstGeom>
              <a:solidFill>
                <a:srgbClr val="CCECFF"/>
              </a:solidFill>
            </p:spPr>
            <p:txBody>
              <a:bodyPr wrap="none">
                <a:spAutoFit/>
              </a:bodyPr>
              <a:lstStyle/>
              <a:p>
                <a:pPr>
                  <a:defRPr/>
                </a:pPr>
                <a:r>
                  <a:rPr lang="en-US" sz="1600" b="1" dirty="0" smtClean="0">
                    <a:solidFill>
                      <a:srgbClr val="000000"/>
                    </a:solidFill>
                    <a:latin typeface="Arial"/>
                  </a:rPr>
                  <a:t>Fort Worth-Specific Motivational Initiative</a:t>
                </a:r>
                <a:endParaRPr lang="en-US" sz="1600" b="1" dirty="0">
                  <a:solidFill>
                    <a:srgbClr val="000000"/>
                  </a:solidFill>
                  <a:latin typeface="Arial"/>
                </a:endParaRPr>
              </a:p>
            </p:txBody>
          </p:sp>
          <p:cxnSp>
            <p:nvCxnSpPr>
              <p:cNvPr id="21531" name="Straight Connector 54"/>
              <p:cNvCxnSpPr>
                <a:cxnSpLocks noChangeShapeType="1"/>
              </p:cNvCxnSpPr>
              <p:nvPr/>
            </p:nvCxnSpPr>
            <p:spPr bwMode="auto">
              <a:xfrm flipH="1" flipV="1">
                <a:off x="-950325" y="6723133"/>
                <a:ext cx="552552" cy="460704"/>
              </a:xfrm>
              <a:prstGeom prst="line">
                <a:avLst/>
              </a:prstGeom>
              <a:noFill/>
              <a:ln w="9525" algn="ctr">
                <a:solidFill>
                  <a:schemeClr val="tx1"/>
                </a:solidFill>
                <a:round/>
                <a:headEnd/>
                <a:tailEnd/>
              </a:ln>
            </p:spPr>
          </p:cxnSp>
          <p:sp>
            <p:nvSpPr>
              <p:cNvPr id="56" name="TextBox 55"/>
              <p:cNvSpPr txBox="1"/>
              <p:nvPr/>
            </p:nvSpPr>
            <p:spPr>
              <a:xfrm>
                <a:off x="-354959" y="7026318"/>
                <a:ext cx="639946" cy="338591"/>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2013</a:t>
                </a:r>
                <a:endParaRPr lang="en-US" sz="1600" b="1" dirty="0">
                  <a:solidFill>
                    <a:srgbClr val="000000"/>
                  </a:solidFill>
                  <a:latin typeface="Arial"/>
                </a:endParaRPr>
              </a:p>
            </p:txBody>
          </p:sp>
        </p:grpSp>
        <p:sp>
          <p:nvSpPr>
            <p:cNvPr id="57" name="TextBox 56"/>
            <p:cNvSpPr txBox="1"/>
            <p:nvPr/>
          </p:nvSpPr>
          <p:spPr>
            <a:xfrm>
              <a:off x="73727" y="2373736"/>
              <a:ext cx="4857628" cy="338591"/>
            </a:xfrm>
            <a:prstGeom prst="rect">
              <a:avLst/>
            </a:prstGeom>
            <a:solidFill>
              <a:srgbClr val="CCECFF"/>
            </a:solidFill>
          </p:spPr>
          <p:txBody>
            <a:bodyPr wrap="none">
              <a:spAutoFit/>
            </a:bodyPr>
            <a:lstStyle/>
            <a:p>
              <a:pPr>
                <a:defRPr/>
              </a:pPr>
              <a:r>
                <a:rPr lang="en-US" sz="1600" b="1" dirty="0" smtClean="0">
                  <a:solidFill>
                    <a:srgbClr val="000000"/>
                  </a:solidFill>
                  <a:latin typeface="Arial"/>
                </a:rPr>
                <a:t>Numerous Coaching &amp; Mentoring sessions held</a:t>
              </a:r>
              <a:endParaRPr lang="en-US" sz="1600" b="1" dirty="0">
                <a:solidFill>
                  <a:srgbClr val="000000"/>
                </a:solidFill>
                <a:latin typeface="Arial"/>
              </a:endParaRPr>
            </a:p>
          </p:txBody>
        </p:sp>
      </p:grpSp>
      <p:sp>
        <p:nvSpPr>
          <p:cNvPr id="45" name="TextBox 44"/>
          <p:cNvSpPr txBox="1"/>
          <p:nvPr/>
        </p:nvSpPr>
        <p:spPr bwMode="auto">
          <a:xfrm>
            <a:off x="5084278" y="4276110"/>
            <a:ext cx="3445174" cy="338554"/>
          </a:xfrm>
          <a:prstGeom prst="rect">
            <a:avLst/>
          </a:prstGeom>
          <a:solidFill>
            <a:srgbClr val="CCECFF"/>
          </a:solidFill>
        </p:spPr>
        <p:txBody>
          <a:bodyPr wrap="none">
            <a:spAutoFit/>
          </a:bodyPr>
          <a:lstStyle/>
          <a:p>
            <a:pPr>
              <a:defRPr/>
            </a:pPr>
            <a:r>
              <a:rPr lang="en-US" sz="1600" b="1" dirty="0" smtClean="0">
                <a:solidFill>
                  <a:srgbClr val="000000"/>
                </a:solidFill>
                <a:latin typeface="Arial"/>
              </a:rPr>
              <a:t>Employee Roadshow I completed</a:t>
            </a:r>
            <a:endParaRPr lang="en-US" sz="1600" b="1" dirty="0">
              <a:solidFill>
                <a:srgbClr val="000000"/>
              </a:solidFill>
              <a:latin typeface="Arial"/>
            </a:endParaRPr>
          </a:p>
        </p:txBody>
      </p:sp>
      <p:sp>
        <p:nvSpPr>
          <p:cNvPr id="58" name="TextBox 57"/>
          <p:cNvSpPr txBox="1"/>
          <p:nvPr/>
        </p:nvSpPr>
        <p:spPr bwMode="auto">
          <a:xfrm>
            <a:off x="2232818" y="6055781"/>
            <a:ext cx="5474960" cy="584775"/>
          </a:xfrm>
          <a:prstGeom prst="rect">
            <a:avLst/>
          </a:prstGeom>
          <a:solidFill>
            <a:srgbClr val="CCECFF"/>
          </a:solidFill>
        </p:spPr>
        <p:txBody>
          <a:bodyPr wrap="none">
            <a:spAutoFit/>
          </a:bodyPr>
          <a:lstStyle/>
          <a:p>
            <a:pPr>
              <a:defRPr/>
            </a:pPr>
            <a:r>
              <a:rPr lang="en-US" sz="1600" b="1" dirty="0" smtClean="0">
                <a:solidFill>
                  <a:srgbClr val="000000"/>
                </a:solidFill>
                <a:latin typeface="Arial"/>
              </a:rPr>
              <a:t>Employee Engagement Plan Approved and concurred </a:t>
            </a:r>
          </a:p>
          <a:p>
            <a:pPr>
              <a:defRPr/>
            </a:pPr>
            <a:r>
              <a:rPr lang="en-US" sz="1600" b="1" dirty="0" smtClean="0">
                <a:solidFill>
                  <a:srgbClr val="000000"/>
                </a:solidFill>
                <a:latin typeface="Arial"/>
              </a:rPr>
              <a:t>with by labor leaders</a:t>
            </a:r>
            <a:endParaRPr lang="en-US" sz="1600" b="1" dirty="0">
              <a:solidFill>
                <a:srgbClr val="000000"/>
              </a:solidFill>
              <a:latin typeface="Arial"/>
            </a:endParaRPr>
          </a:p>
        </p:txBody>
      </p:sp>
      <p:sp>
        <p:nvSpPr>
          <p:cNvPr id="60" name="TextBox 59"/>
          <p:cNvSpPr txBox="1"/>
          <p:nvPr/>
        </p:nvSpPr>
        <p:spPr bwMode="auto">
          <a:xfrm>
            <a:off x="5555221" y="3900402"/>
            <a:ext cx="3414717" cy="338554"/>
          </a:xfrm>
          <a:prstGeom prst="rect">
            <a:avLst/>
          </a:prstGeom>
          <a:solidFill>
            <a:srgbClr val="CCECFF"/>
          </a:solidFill>
        </p:spPr>
        <p:txBody>
          <a:bodyPr wrap="none">
            <a:spAutoFit/>
          </a:bodyPr>
          <a:lstStyle/>
          <a:p>
            <a:pPr>
              <a:defRPr/>
            </a:pPr>
            <a:r>
              <a:rPr lang="en-US" sz="1600" b="1" dirty="0" smtClean="0">
                <a:solidFill>
                  <a:srgbClr val="000000"/>
                </a:solidFill>
                <a:latin typeface="Arial"/>
              </a:rPr>
              <a:t>First Improvements Implemented</a:t>
            </a:r>
            <a:endParaRPr lang="en-US" sz="1600" b="1" dirty="0">
              <a:solidFill>
                <a:srgbClr val="000000"/>
              </a:solidFill>
              <a:latin typeface="Arial"/>
            </a:endParaRPr>
          </a:p>
        </p:txBody>
      </p:sp>
      <p:sp>
        <p:nvSpPr>
          <p:cNvPr id="61" name="TextBox 60"/>
          <p:cNvSpPr txBox="1"/>
          <p:nvPr/>
        </p:nvSpPr>
        <p:spPr bwMode="auto">
          <a:xfrm>
            <a:off x="49545" y="2830818"/>
            <a:ext cx="4743478" cy="338554"/>
          </a:xfrm>
          <a:prstGeom prst="rect">
            <a:avLst/>
          </a:prstGeom>
          <a:solidFill>
            <a:srgbClr val="FF99FF"/>
          </a:solidFill>
        </p:spPr>
        <p:txBody>
          <a:bodyPr wrap="none">
            <a:spAutoFit/>
          </a:bodyPr>
          <a:lstStyle/>
          <a:p>
            <a:pPr>
              <a:defRPr/>
            </a:pPr>
            <a:r>
              <a:rPr lang="en-US" sz="1600" b="1" dirty="0" smtClean="0">
                <a:solidFill>
                  <a:srgbClr val="000000"/>
                </a:solidFill>
                <a:latin typeface="Arial"/>
              </a:rPr>
              <a:t>Leadership &amp; Engagement Training Completed</a:t>
            </a:r>
            <a:endParaRPr lang="en-US" sz="1600" b="1" dirty="0">
              <a:solidFill>
                <a:srgbClr val="000000"/>
              </a:solidFill>
              <a:latin typeface="Arial"/>
            </a:endParaRPr>
          </a:p>
        </p:txBody>
      </p:sp>
      <p:sp>
        <p:nvSpPr>
          <p:cNvPr id="62" name="TextBox 61"/>
          <p:cNvSpPr txBox="1"/>
          <p:nvPr/>
        </p:nvSpPr>
        <p:spPr bwMode="auto">
          <a:xfrm>
            <a:off x="159622" y="3609973"/>
            <a:ext cx="2486578" cy="338554"/>
          </a:xfrm>
          <a:prstGeom prst="rect">
            <a:avLst/>
          </a:prstGeom>
          <a:solidFill>
            <a:srgbClr val="FF99FF"/>
          </a:solidFill>
        </p:spPr>
        <p:txBody>
          <a:bodyPr wrap="none">
            <a:spAutoFit/>
          </a:bodyPr>
          <a:lstStyle/>
          <a:p>
            <a:pPr>
              <a:defRPr/>
            </a:pPr>
            <a:r>
              <a:rPr lang="en-US" sz="1600" b="1" dirty="0" smtClean="0">
                <a:solidFill>
                  <a:srgbClr val="000000"/>
                </a:solidFill>
                <a:latin typeface="Arial"/>
              </a:rPr>
              <a:t>Roadshow II conducted</a:t>
            </a:r>
            <a:endParaRPr lang="en-US" sz="1600" b="1" dirty="0">
              <a:solidFill>
                <a:srgbClr val="000000"/>
              </a:solidFill>
              <a:latin typeface="Arial"/>
            </a:endParaRPr>
          </a:p>
        </p:txBody>
      </p:sp>
      <p:sp>
        <p:nvSpPr>
          <p:cNvPr id="63" name="TextBox 62"/>
          <p:cNvSpPr txBox="1"/>
          <p:nvPr/>
        </p:nvSpPr>
        <p:spPr bwMode="auto">
          <a:xfrm>
            <a:off x="49545" y="3254485"/>
            <a:ext cx="4597734" cy="338554"/>
          </a:xfrm>
          <a:prstGeom prst="rect">
            <a:avLst/>
          </a:prstGeom>
          <a:solidFill>
            <a:srgbClr val="FF99FF"/>
          </a:solidFill>
        </p:spPr>
        <p:txBody>
          <a:bodyPr wrap="none">
            <a:spAutoFit/>
          </a:bodyPr>
          <a:lstStyle/>
          <a:p>
            <a:pPr>
              <a:defRPr/>
            </a:pPr>
            <a:r>
              <a:rPr lang="en-US" sz="1600" b="1" dirty="0" smtClean="0">
                <a:solidFill>
                  <a:srgbClr val="000000"/>
                </a:solidFill>
                <a:latin typeface="Arial"/>
              </a:rPr>
              <a:t>Implemented Coaching &amp; Mentoring Program</a:t>
            </a:r>
            <a:endParaRPr lang="en-US" sz="1600" b="1" dirty="0">
              <a:solidFill>
                <a:srgbClr val="000000"/>
              </a:solidFill>
              <a:latin typeface="Arial"/>
            </a:endParaRPr>
          </a:p>
        </p:txBody>
      </p:sp>
      <p:sp>
        <p:nvSpPr>
          <p:cNvPr id="64" name="TextBox 63"/>
          <p:cNvSpPr txBox="1"/>
          <p:nvPr/>
        </p:nvSpPr>
        <p:spPr bwMode="auto">
          <a:xfrm>
            <a:off x="706379" y="1311909"/>
            <a:ext cx="4730782" cy="338554"/>
          </a:xfrm>
          <a:prstGeom prst="rect">
            <a:avLst/>
          </a:prstGeom>
          <a:solidFill>
            <a:srgbClr val="CCECFF"/>
          </a:solidFill>
        </p:spPr>
        <p:txBody>
          <a:bodyPr wrap="none">
            <a:spAutoFit/>
          </a:bodyPr>
          <a:lstStyle/>
          <a:p>
            <a:pPr>
              <a:defRPr/>
            </a:pPr>
            <a:r>
              <a:rPr lang="en-US" sz="1600" b="1" dirty="0" smtClean="0">
                <a:solidFill>
                  <a:srgbClr val="000000"/>
                </a:solidFill>
                <a:latin typeface="Arial"/>
              </a:rPr>
              <a:t>Frequent Engagement-based Communications</a:t>
            </a:r>
            <a:endParaRPr lang="en-US" sz="1600" b="1" dirty="0">
              <a:solidFill>
                <a:srgbClr val="000000"/>
              </a:solidFill>
              <a:latin typeface="Arial"/>
            </a:endParaRPr>
          </a:p>
        </p:txBody>
      </p:sp>
      <p:sp>
        <p:nvSpPr>
          <p:cNvPr id="65" name="TextBox 64"/>
          <p:cNvSpPr txBox="1"/>
          <p:nvPr/>
        </p:nvSpPr>
        <p:spPr bwMode="auto">
          <a:xfrm>
            <a:off x="438507" y="956421"/>
            <a:ext cx="5809604" cy="338554"/>
          </a:xfrm>
          <a:prstGeom prst="rect">
            <a:avLst/>
          </a:prstGeom>
          <a:solidFill>
            <a:srgbClr val="CCECFF"/>
          </a:solidFill>
        </p:spPr>
        <p:txBody>
          <a:bodyPr wrap="none">
            <a:spAutoFit/>
          </a:bodyPr>
          <a:lstStyle/>
          <a:p>
            <a:pPr>
              <a:defRPr/>
            </a:pPr>
            <a:r>
              <a:rPr lang="en-US" sz="1600" b="1" dirty="0" smtClean="0">
                <a:solidFill>
                  <a:srgbClr val="000000"/>
                </a:solidFill>
                <a:latin typeface="Arial"/>
              </a:rPr>
              <a:t>Mini-surveys conducted to monitor employee satisfaction</a:t>
            </a:r>
            <a:endParaRPr lang="en-US" sz="1600" b="1" dirty="0">
              <a:solidFill>
                <a:srgbClr val="000000"/>
              </a:solidFill>
              <a:latin typeface="Arial"/>
            </a:endParaRPr>
          </a:p>
        </p:txBody>
      </p:sp>
      <p:sp>
        <p:nvSpPr>
          <p:cNvPr id="66" name="TextBox 65"/>
          <p:cNvSpPr txBox="1"/>
          <p:nvPr/>
        </p:nvSpPr>
        <p:spPr bwMode="auto">
          <a:xfrm>
            <a:off x="6577739" y="2363414"/>
            <a:ext cx="639919" cy="338554"/>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2014</a:t>
            </a:r>
            <a:endParaRPr lang="en-US" sz="1600" b="1" dirty="0">
              <a:solidFill>
                <a:srgbClr val="000000"/>
              </a:solidFill>
              <a:latin typeface="Arial"/>
            </a:endParaRPr>
          </a:p>
        </p:txBody>
      </p:sp>
      <p:sp>
        <p:nvSpPr>
          <p:cNvPr id="67" name="TextBox 66"/>
          <p:cNvSpPr txBox="1"/>
          <p:nvPr/>
        </p:nvSpPr>
        <p:spPr bwMode="auto">
          <a:xfrm>
            <a:off x="3525829" y="5218783"/>
            <a:ext cx="5966698" cy="338554"/>
          </a:xfrm>
          <a:prstGeom prst="rect">
            <a:avLst/>
          </a:prstGeom>
          <a:solidFill>
            <a:srgbClr val="FF99FF"/>
          </a:solidFill>
        </p:spPr>
        <p:txBody>
          <a:bodyPr wrap="none">
            <a:spAutoFit/>
          </a:bodyPr>
          <a:lstStyle/>
          <a:p>
            <a:pPr>
              <a:defRPr/>
            </a:pPr>
            <a:r>
              <a:rPr lang="en-US" sz="1600" b="1" dirty="0" smtClean="0">
                <a:solidFill>
                  <a:srgbClr val="000000"/>
                </a:solidFill>
                <a:latin typeface="Arial"/>
              </a:rPr>
              <a:t>Focus Groups Conducted in conjunction with labor leaders</a:t>
            </a:r>
          </a:p>
        </p:txBody>
      </p:sp>
      <p:grpSp>
        <p:nvGrpSpPr>
          <p:cNvPr id="69" name="Group 68"/>
          <p:cNvGrpSpPr>
            <a:grpSpLocks/>
          </p:cNvGrpSpPr>
          <p:nvPr/>
        </p:nvGrpSpPr>
        <p:grpSpPr bwMode="auto">
          <a:xfrm>
            <a:off x="6727549" y="2705842"/>
            <a:ext cx="2702984" cy="636366"/>
            <a:chOff x="1928923" y="6097503"/>
            <a:chExt cx="2703180" cy="637165"/>
          </a:xfrm>
          <a:solidFill>
            <a:srgbClr val="FF99FF"/>
          </a:solidFill>
        </p:grpSpPr>
        <p:sp>
          <p:nvSpPr>
            <p:cNvPr id="70" name="TextBox 69"/>
            <p:cNvSpPr txBox="1"/>
            <p:nvPr/>
          </p:nvSpPr>
          <p:spPr>
            <a:xfrm>
              <a:off x="1928923" y="6426505"/>
              <a:ext cx="2703180" cy="308163"/>
            </a:xfrm>
            <a:prstGeom prst="rect">
              <a:avLst/>
            </a:prstGeom>
            <a:grpFill/>
          </p:spPr>
          <p:txBody>
            <a:bodyPr wrap="none">
              <a:spAutoFit/>
            </a:bodyPr>
            <a:lstStyle/>
            <a:p>
              <a:pPr>
                <a:defRPr/>
              </a:pPr>
              <a:r>
                <a:rPr lang="en-US" sz="1400" b="1" dirty="0" smtClean="0">
                  <a:solidFill>
                    <a:srgbClr val="000000"/>
                  </a:solidFill>
                  <a:latin typeface="Arial"/>
                </a:rPr>
                <a:t>Internal (FEVS Based) Survey</a:t>
              </a:r>
            </a:p>
          </p:txBody>
        </p:sp>
        <p:cxnSp>
          <p:nvCxnSpPr>
            <p:cNvPr id="72" name="Straight Connector 24"/>
            <p:cNvCxnSpPr>
              <a:cxnSpLocks noChangeShapeType="1"/>
            </p:cNvCxnSpPr>
            <p:nvPr/>
          </p:nvCxnSpPr>
          <p:spPr bwMode="auto">
            <a:xfrm flipH="1" flipV="1">
              <a:off x="2106651" y="6097503"/>
              <a:ext cx="220419" cy="294626"/>
            </a:xfrm>
            <a:prstGeom prst="line">
              <a:avLst/>
            </a:prstGeom>
            <a:grpFill/>
            <a:ln w="9525" algn="ctr">
              <a:solidFill>
                <a:schemeClr val="tx1"/>
              </a:solidFill>
              <a:round/>
              <a:headEnd/>
              <a:tailEnd/>
            </a:ln>
          </p:spPr>
        </p:cxnSp>
      </p:grpSp>
      <p:sp>
        <p:nvSpPr>
          <p:cNvPr id="75" name="TextBox 74"/>
          <p:cNvSpPr txBox="1"/>
          <p:nvPr/>
        </p:nvSpPr>
        <p:spPr bwMode="auto">
          <a:xfrm>
            <a:off x="6359735" y="3372765"/>
            <a:ext cx="3055645" cy="307777"/>
          </a:xfrm>
          <a:prstGeom prst="rect">
            <a:avLst/>
          </a:prstGeom>
          <a:solidFill>
            <a:srgbClr val="FF99FF"/>
          </a:solidFill>
        </p:spPr>
        <p:txBody>
          <a:bodyPr wrap="none">
            <a:spAutoFit/>
          </a:bodyPr>
          <a:lstStyle/>
          <a:p>
            <a:pPr>
              <a:defRPr/>
            </a:pPr>
            <a:r>
              <a:rPr lang="en-US" sz="1400" b="1" dirty="0" smtClean="0">
                <a:solidFill>
                  <a:srgbClr val="000000"/>
                </a:solidFill>
                <a:latin typeface="Arial"/>
              </a:rPr>
              <a:t>DC-Specific Motivational Initiative</a:t>
            </a:r>
          </a:p>
        </p:txBody>
      </p:sp>
      <p:sp>
        <p:nvSpPr>
          <p:cNvPr id="83" name="TextBox 82"/>
          <p:cNvSpPr txBox="1"/>
          <p:nvPr/>
        </p:nvSpPr>
        <p:spPr bwMode="auto">
          <a:xfrm>
            <a:off x="7375735" y="2705839"/>
            <a:ext cx="2162772" cy="307777"/>
          </a:xfrm>
          <a:prstGeom prst="rect">
            <a:avLst/>
          </a:prstGeom>
          <a:solidFill>
            <a:srgbClr val="FF99FF"/>
          </a:solidFill>
        </p:spPr>
        <p:txBody>
          <a:bodyPr wrap="none">
            <a:spAutoFit/>
          </a:bodyPr>
          <a:lstStyle/>
          <a:p>
            <a:pPr>
              <a:defRPr/>
            </a:pPr>
            <a:r>
              <a:rPr lang="en-US" sz="1400" b="1" dirty="0" smtClean="0">
                <a:solidFill>
                  <a:srgbClr val="000000"/>
                </a:solidFill>
                <a:latin typeface="Arial"/>
              </a:rPr>
              <a:t>Focus on FEVS Indices</a:t>
            </a:r>
          </a:p>
        </p:txBody>
      </p:sp>
      <p:sp>
        <p:nvSpPr>
          <p:cNvPr id="85" name="TextBox 84"/>
          <p:cNvSpPr txBox="1"/>
          <p:nvPr/>
        </p:nvSpPr>
        <p:spPr bwMode="auto">
          <a:xfrm>
            <a:off x="7598652" y="1692805"/>
            <a:ext cx="639919" cy="338554"/>
          </a:xfrm>
          <a:prstGeom prst="rect">
            <a:avLst/>
          </a:prstGeom>
          <a:solidFill>
            <a:srgbClr val="FFFF00"/>
          </a:solidFill>
        </p:spPr>
        <p:txBody>
          <a:bodyPr wrap="none">
            <a:spAutoFit/>
          </a:bodyPr>
          <a:lstStyle/>
          <a:p>
            <a:pPr>
              <a:defRPr/>
            </a:pPr>
            <a:r>
              <a:rPr lang="en-US" sz="1600" b="1" dirty="0" smtClean="0">
                <a:solidFill>
                  <a:srgbClr val="000000"/>
                </a:solidFill>
                <a:latin typeface="Arial"/>
              </a:rPr>
              <a:t>2015</a:t>
            </a:r>
            <a:endParaRPr lang="en-US" sz="1600" b="1" dirty="0">
              <a:solidFill>
                <a:srgbClr val="000000"/>
              </a:solidFill>
              <a:latin typeface="Arial"/>
            </a:endParaRPr>
          </a:p>
        </p:txBody>
      </p:sp>
      <p:sp>
        <p:nvSpPr>
          <p:cNvPr id="86" name="TextBox 85"/>
          <p:cNvSpPr txBox="1"/>
          <p:nvPr/>
        </p:nvSpPr>
        <p:spPr bwMode="auto">
          <a:xfrm>
            <a:off x="918048" y="1667517"/>
            <a:ext cx="3494867" cy="338554"/>
          </a:xfrm>
          <a:prstGeom prst="rect">
            <a:avLst/>
          </a:prstGeom>
          <a:solidFill>
            <a:srgbClr val="CCECFF"/>
          </a:solidFill>
        </p:spPr>
        <p:txBody>
          <a:bodyPr wrap="none">
            <a:spAutoFit/>
          </a:bodyPr>
          <a:lstStyle/>
          <a:p>
            <a:pPr>
              <a:defRPr/>
            </a:pPr>
            <a:r>
              <a:rPr lang="en-US" sz="1600" b="1" dirty="0" smtClean="0">
                <a:solidFill>
                  <a:srgbClr val="000000"/>
                </a:solidFill>
                <a:latin typeface="Arial"/>
              </a:rPr>
              <a:t>Accountability Gauntlet laid down</a:t>
            </a:r>
            <a:endParaRPr lang="en-US" sz="1600" b="1" dirty="0">
              <a:solidFill>
                <a:srgbClr val="000000"/>
              </a:solidFill>
              <a:latin typeface="Arial"/>
            </a:endParaRPr>
          </a:p>
        </p:txBody>
      </p:sp>
      <p:sp>
        <p:nvSpPr>
          <p:cNvPr id="87" name="TextBox 86"/>
          <p:cNvSpPr txBox="1"/>
          <p:nvPr/>
        </p:nvSpPr>
        <p:spPr bwMode="auto">
          <a:xfrm>
            <a:off x="6155598" y="5580128"/>
            <a:ext cx="2873992" cy="338554"/>
          </a:xfrm>
          <a:prstGeom prst="rect">
            <a:avLst/>
          </a:prstGeom>
          <a:solidFill>
            <a:srgbClr val="FF99FF"/>
          </a:solidFill>
        </p:spPr>
        <p:txBody>
          <a:bodyPr wrap="none">
            <a:spAutoFit/>
          </a:bodyPr>
          <a:lstStyle/>
          <a:p>
            <a:pPr>
              <a:defRPr/>
            </a:pPr>
            <a:r>
              <a:rPr lang="en-US" sz="1600" b="1" dirty="0" smtClean="0">
                <a:solidFill>
                  <a:srgbClr val="000000"/>
                </a:solidFill>
                <a:latin typeface="Arial"/>
              </a:rPr>
              <a:t>Hired Work-life Coordinator</a:t>
            </a:r>
          </a:p>
        </p:txBody>
      </p:sp>
    </p:spTree>
    <p:extLst>
      <p:ext uri="{BB962C8B-B14F-4D97-AF65-F5344CB8AC3E}">
        <p14:creationId xmlns:p14="http://schemas.microsoft.com/office/powerpoint/2010/main" val="231070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0" y="2605597"/>
            <a:ext cx="8081010" cy="1340674"/>
          </a:xfrm>
          <a:prstGeom prst="rect">
            <a:avLst/>
          </a:prstGeom>
          <a:noFill/>
        </p:spPr>
        <p:txBody>
          <a:bodyPr wrap="square" lIns="91416" tIns="45708" rIns="91416" bIns="45708" rtlCol="0">
            <a:spAutoFit/>
          </a:bodyPr>
          <a:lstStyle/>
          <a:p>
            <a:pPr algn="ctr"/>
            <a:r>
              <a:rPr lang="en-US" sz="4000" b="1" dirty="0">
                <a:latin typeface="+mj-lt"/>
              </a:rPr>
              <a:t>Customers First, Quality Always…</a:t>
            </a:r>
          </a:p>
        </p:txBody>
      </p:sp>
      <p:pic>
        <p:nvPicPr>
          <p:cNvPr id="7" name="Picture 2" descr="\\Bepfiles\bptw$\BPTW Branding\BPTW &amp; BEP Logos\BPTW Logo - Blue 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5" y="85935"/>
            <a:ext cx="549065" cy="5490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702733" y="138113"/>
            <a:ext cx="7942792" cy="649287"/>
          </a:xfrm>
          <a:prstGeom prst="rect">
            <a:avLst/>
          </a:prstGeom>
        </p:spPr>
        <p:txBody>
          <a:bodyPr/>
          <a:lstStyle>
            <a:lvl1pPr algn="l" defTabSz="966788" rtl="0" eaLnBrk="0" fontAlgn="base" hangingPunct="0">
              <a:spcBef>
                <a:spcPct val="0"/>
              </a:spcBef>
              <a:spcAft>
                <a:spcPct val="0"/>
              </a:spcAft>
              <a:defRPr sz="2600" b="1">
                <a:solidFill>
                  <a:schemeClr val="hlink"/>
                </a:solidFill>
                <a:latin typeface="+mj-lt"/>
                <a:ea typeface="+mj-ea"/>
                <a:cs typeface="+mj-cs"/>
              </a:defRPr>
            </a:lvl1pPr>
            <a:lvl2pPr algn="l" defTabSz="966788" rtl="0" eaLnBrk="0" fontAlgn="base" hangingPunct="0">
              <a:spcBef>
                <a:spcPct val="0"/>
              </a:spcBef>
              <a:spcAft>
                <a:spcPct val="0"/>
              </a:spcAft>
              <a:defRPr sz="2600" b="1">
                <a:solidFill>
                  <a:schemeClr val="hlink"/>
                </a:solidFill>
                <a:latin typeface="BankGothic Md BT" pitchFamily="34" charset="0"/>
              </a:defRPr>
            </a:lvl2pPr>
            <a:lvl3pPr algn="l" defTabSz="966788" rtl="0" eaLnBrk="0" fontAlgn="base" hangingPunct="0">
              <a:spcBef>
                <a:spcPct val="0"/>
              </a:spcBef>
              <a:spcAft>
                <a:spcPct val="0"/>
              </a:spcAft>
              <a:defRPr sz="2600" b="1">
                <a:solidFill>
                  <a:schemeClr val="hlink"/>
                </a:solidFill>
                <a:latin typeface="BankGothic Md BT" pitchFamily="34" charset="0"/>
              </a:defRPr>
            </a:lvl3pPr>
            <a:lvl4pPr algn="l" defTabSz="966788" rtl="0" eaLnBrk="0" fontAlgn="base" hangingPunct="0">
              <a:spcBef>
                <a:spcPct val="0"/>
              </a:spcBef>
              <a:spcAft>
                <a:spcPct val="0"/>
              </a:spcAft>
              <a:defRPr sz="2600" b="1">
                <a:solidFill>
                  <a:schemeClr val="hlink"/>
                </a:solidFill>
                <a:latin typeface="BankGothic Md BT" pitchFamily="34" charset="0"/>
              </a:defRPr>
            </a:lvl4pPr>
            <a:lvl5pPr algn="l" defTabSz="966788" rtl="0" eaLnBrk="0" fontAlgn="base" hangingPunct="0">
              <a:spcBef>
                <a:spcPct val="0"/>
              </a:spcBef>
              <a:spcAft>
                <a:spcPct val="0"/>
              </a:spcAft>
              <a:defRPr sz="2600" b="1">
                <a:solidFill>
                  <a:schemeClr val="hlink"/>
                </a:solidFill>
                <a:latin typeface="BankGothic Md BT" pitchFamily="34" charset="0"/>
              </a:defRPr>
            </a:lvl5pPr>
            <a:lvl6pPr marL="457200" algn="l" defTabSz="966788" rtl="0" fontAlgn="base">
              <a:spcBef>
                <a:spcPct val="0"/>
              </a:spcBef>
              <a:spcAft>
                <a:spcPct val="0"/>
              </a:spcAft>
              <a:defRPr sz="2600" b="1">
                <a:solidFill>
                  <a:schemeClr val="hlink"/>
                </a:solidFill>
                <a:latin typeface="BankGothic Md BT" pitchFamily="34" charset="0"/>
              </a:defRPr>
            </a:lvl6pPr>
            <a:lvl7pPr marL="914400" algn="l" defTabSz="966788" rtl="0" fontAlgn="base">
              <a:spcBef>
                <a:spcPct val="0"/>
              </a:spcBef>
              <a:spcAft>
                <a:spcPct val="0"/>
              </a:spcAft>
              <a:defRPr sz="2600" b="1">
                <a:solidFill>
                  <a:schemeClr val="hlink"/>
                </a:solidFill>
                <a:latin typeface="BankGothic Md BT" pitchFamily="34" charset="0"/>
              </a:defRPr>
            </a:lvl7pPr>
            <a:lvl8pPr marL="1371600" algn="l" defTabSz="966788" rtl="0" fontAlgn="base">
              <a:spcBef>
                <a:spcPct val="0"/>
              </a:spcBef>
              <a:spcAft>
                <a:spcPct val="0"/>
              </a:spcAft>
              <a:defRPr sz="2600" b="1">
                <a:solidFill>
                  <a:schemeClr val="hlink"/>
                </a:solidFill>
                <a:latin typeface="BankGothic Md BT" pitchFamily="34" charset="0"/>
              </a:defRPr>
            </a:lvl8pPr>
            <a:lvl9pPr marL="1828800" algn="l" defTabSz="966788" rtl="0" fontAlgn="base">
              <a:spcBef>
                <a:spcPct val="0"/>
              </a:spcBef>
              <a:spcAft>
                <a:spcPct val="0"/>
              </a:spcAft>
              <a:defRPr sz="2600" b="1">
                <a:solidFill>
                  <a:schemeClr val="hlink"/>
                </a:solidFill>
                <a:latin typeface="BankGothic Md BT" pitchFamily="34" charset="0"/>
              </a:defRPr>
            </a:lvl9pPr>
          </a:lstStyle>
          <a:p>
            <a:pPr algn="ctr" eaLnBrk="1" hangingPunct="1">
              <a:defRPr/>
            </a:pPr>
            <a:r>
              <a:rPr lang="en-US" sz="2800" kern="0" dirty="0" smtClean="0">
                <a:latin typeface="+mn-lt"/>
              </a:rPr>
              <a:t>BEP Motto</a:t>
            </a:r>
            <a:endParaRPr lang="en-US" sz="2800" kern="0" dirty="0">
              <a:latin typeface="+mn-lt"/>
            </a:endParaRPr>
          </a:p>
        </p:txBody>
      </p:sp>
    </p:spTree>
    <p:extLst>
      <p:ext uri="{BB962C8B-B14F-4D97-AF65-F5344CB8AC3E}">
        <p14:creationId xmlns:p14="http://schemas.microsoft.com/office/powerpoint/2010/main" val="15690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IO_master2">
  <a:themeElements>
    <a:clrScheme name="OCIO_master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IO_master2">
      <a:majorFont>
        <a:latin typeface="BankGothic Md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OCIO_master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IO_master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IO_master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IO_master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IO_master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IO_master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IO_master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IO_master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IO_master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IO_master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IO_master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IO_master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OCIO_master2</Template>
  <TotalTime>3258</TotalTime>
  <Words>2119</Words>
  <Application>Microsoft Office PowerPoint</Application>
  <PresentationFormat>Custom</PresentationFormat>
  <Paragraphs>200</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Aharoni</vt:lpstr>
      <vt:lpstr>Arial</vt:lpstr>
      <vt:lpstr>BankGothic Lt BT</vt:lpstr>
      <vt:lpstr>BankGothic Md BT</vt:lpstr>
      <vt:lpstr>Berlin Sans FB</vt:lpstr>
      <vt:lpstr>Britannic Bold</vt:lpstr>
      <vt:lpstr>Broadway</vt:lpstr>
      <vt:lpstr>Calibri</vt:lpstr>
      <vt:lpstr>Century Gothic</vt:lpstr>
      <vt:lpstr>Wingdings</vt:lpstr>
      <vt:lpstr>OCIO_master2</vt:lpstr>
      <vt:lpstr>National Council on Federal Labor-Management Relations  BEP Employee Engagement Improvements</vt:lpstr>
      <vt:lpstr>Bureau of Engraving and Printing Background</vt:lpstr>
      <vt:lpstr>PowerPoint Presentation</vt:lpstr>
      <vt:lpstr>PowerPoint Presentation</vt:lpstr>
      <vt:lpstr>PowerPoint Presentation</vt:lpstr>
      <vt:lpstr>PowerPoint Presentation</vt:lpstr>
      <vt:lpstr>BEP Employee Engagement Goals</vt:lpstr>
      <vt:lpstr>BEP Employee Engagement Improvement Journey</vt:lpstr>
      <vt:lpstr>PowerPoint Presentation</vt:lpstr>
      <vt:lpstr>PowerPoint Presentation</vt:lpstr>
      <vt:lpstr>Focus Group Hallmark Statement</vt:lpstr>
      <vt:lpstr>BEP Definition of Accountability</vt:lpstr>
      <vt:lpstr>Key Tenets </vt:lpstr>
      <vt:lpstr>Personal Accountability</vt:lpstr>
      <vt:lpstr>PowerPoint Presentation</vt:lpstr>
      <vt:lpstr>List of Implemented Engagement Initiatives</vt:lpstr>
      <vt:lpstr>List of Implemented Engagement Initiatives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Levy Will</dc:creator>
  <cp:lastModifiedBy>gadair</cp:lastModifiedBy>
  <cp:revision>427</cp:revision>
  <cp:lastPrinted>2014-03-18T20:18:33Z</cp:lastPrinted>
  <dcterms:created xsi:type="dcterms:W3CDTF">2004-05-11T18:29:35Z</dcterms:created>
  <dcterms:modified xsi:type="dcterms:W3CDTF">2014-03-18T20:39:06Z</dcterms:modified>
</cp:coreProperties>
</file>